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5" r:id="rId4"/>
  </p:sldMasterIdLst>
  <p:notesMasterIdLst>
    <p:notesMasterId r:id="rId14"/>
  </p:notesMasterIdLst>
  <p:handoutMasterIdLst>
    <p:handoutMasterId r:id="rId15"/>
  </p:handoutMasterIdLst>
  <p:sldIdLst>
    <p:sldId id="270" r:id="rId5"/>
    <p:sldId id="273" r:id="rId6"/>
    <p:sldId id="257" r:id="rId7"/>
    <p:sldId id="258" r:id="rId8"/>
    <p:sldId id="259" r:id="rId9"/>
    <p:sldId id="260" r:id="rId10"/>
    <p:sldId id="269" r:id="rId11"/>
    <p:sldId id="271" r:id="rId12"/>
    <p:sldId id="272"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81">
          <p15:clr>
            <a:srgbClr val="A4A3A4"/>
          </p15:clr>
        </p15:guide>
        <p15:guide id="2" pos="1359">
          <p15:clr>
            <a:srgbClr val="A4A3A4"/>
          </p15:clr>
        </p15:guide>
        <p15:guide id="3" pos="3843">
          <p15:clr>
            <a:srgbClr val="A4A3A4"/>
          </p15:clr>
        </p15:guide>
        <p15:guide id="4" pos="198">
          <p15:clr>
            <a:srgbClr val="A4A3A4"/>
          </p15:clr>
        </p15:guide>
      </p15:sldGuideLst>
    </p:ext>
    <p:ext uri="{2D200454-40CA-4A62-9FC3-DE9A4176ACB9}">
      <p15:notesGuideLst xmlns:p15="http://schemas.microsoft.com/office/powerpoint/2012/main">
        <p15:guide id="1" orient="horz" pos="2928">
          <p15:clr>
            <a:srgbClr val="A4A3A4"/>
          </p15:clr>
        </p15:guide>
        <p15:guide id="2" orient="horz" pos="1882">
          <p15:clr>
            <a:srgbClr val="A4A3A4"/>
          </p15:clr>
        </p15:guide>
        <p15:guide id="3"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B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339" autoAdjust="0"/>
  </p:normalViewPr>
  <p:slideViewPr>
    <p:cSldViewPr snapToGrid="0" showGuides="1">
      <p:cViewPr varScale="1">
        <p:scale>
          <a:sx n="130" d="100"/>
          <a:sy n="130" d="100"/>
        </p:scale>
        <p:origin x="1110" y="168"/>
      </p:cViewPr>
      <p:guideLst>
        <p:guide orient="horz" pos="4181"/>
        <p:guide pos="1359"/>
        <p:guide pos="3843"/>
        <p:guide pos="198"/>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p:scale>
          <a:sx n="75" d="100"/>
          <a:sy n="75" d="100"/>
        </p:scale>
        <p:origin x="-792" y="-48"/>
      </p:cViewPr>
      <p:guideLst>
        <p:guide orient="horz" pos="2928"/>
        <p:guide orient="horz" pos="188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361A6FC-215E-440C-85C1-7C5D8113132A}" type="datetimeFigureOut">
              <a:rPr lang="en-US" smtClean="0"/>
              <a:t>7/11/2016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C5C4BCF-1057-4162-BB32-3C91D6411CCE}" type="slidenum">
              <a:rPr lang="en-US" smtClean="0"/>
              <a:t>‹#›</a:t>
            </a:fld>
            <a:endParaRPr lang="en-US"/>
          </a:p>
        </p:txBody>
      </p:sp>
    </p:spTree>
    <p:extLst>
      <p:ext uri="{BB962C8B-B14F-4D97-AF65-F5344CB8AC3E}">
        <p14:creationId xmlns:p14="http://schemas.microsoft.com/office/powerpoint/2010/main" val="273298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8762069-76AF-42C7-A5A2-4F411E37AD85}" type="datetimeFigureOut">
              <a:rPr lang="en-US" smtClean="0"/>
              <a:t>7/11/2016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86BAA5A-EBA8-43FC-A55E-47642B82A59C}" type="slidenum">
              <a:rPr lang="en-US" smtClean="0"/>
              <a:t>‹#›</a:t>
            </a:fld>
            <a:endParaRPr lang="en-US"/>
          </a:p>
        </p:txBody>
      </p:sp>
    </p:spTree>
    <p:extLst>
      <p:ext uri="{BB962C8B-B14F-4D97-AF65-F5344CB8AC3E}">
        <p14:creationId xmlns:p14="http://schemas.microsoft.com/office/powerpoint/2010/main" val="154281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0" name="Freeform 5"/>
          <p:cNvSpPr>
            <a:spLocks/>
          </p:cNvSpPr>
          <p:nvPr userDrawn="1"/>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userDrawn="1"/>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p:nvPr>
        </p:nvSpPr>
        <p:spPr>
          <a:xfrm>
            <a:off x="201168" y="235945"/>
            <a:ext cx="4160172" cy="877163"/>
          </a:xfrm>
        </p:spPr>
        <p:txBody>
          <a:bodyPr/>
          <a:lstStyle>
            <a:lvl1pPr algn="l">
              <a:defRPr sz="3000">
                <a:solidFill>
                  <a:schemeClr val="tx2"/>
                </a:solidFill>
              </a:defRPr>
            </a:lvl1pPr>
          </a:lstStyle>
          <a:p>
            <a:r>
              <a:rPr lang="en-US"/>
              <a:t>Click to edit Master title style</a:t>
            </a:r>
            <a:endParaRPr lang="en-US" dirty="0"/>
          </a:p>
        </p:txBody>
      </p:sp>
      <p:sp>
        <p:nvSpPr>
          <p:cNvPr id="3" name="Subtitle 2"/>
          <p:cNvSpPr>
            <a:spLocks noGrp="1"/>
          </p:cNvSpPr>
          <p:nvPr userDrawn="1">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Box 18"/>
          <p:cNvSpPr txBox="1"/>
          <p:nvPr userDrawn="1"/>
        </p:nvSpPr>
        <p:spPr>
          <a:xfrm>
            <a:off x="211134" y="631304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4" name="Picture 3"/>
          <p:cNvPicPr>
            <a:picLocks noChangeAspect="1"/>
          </p:cNvPicPr>
          <p:nvPr userDrawn="1"/>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5"/>
            <a:ext cx="2953546" cy="6192917"/>
          </a:xfrm>
          <a:prstGeom prst="rect">
            <a:avLst/>
          </a:prstGeom>
        </p:spPr>
      </p:pic>
      <p:pic>
        <p:nvPicPr>
          <p:cNvPr id="18" name="Picture 2"/>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4923919" y="811969"/>
            <a:ext cx="2152274" cy="2152275"/>
          </a:xfrm>
          <a:prstGeom prst="ellipse">
            <a:avLst/>
          </a:prstGeom>
          <a:blipFill>
            <a:blip r:embed="rId5" cstate="print">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extLst/>
        </p:spPr>
      </p:pic>
      <p:pic>
        <p:nvPicPr>
          <p:cNvPr id="21" name="Picture 20" descr="DifScat_better vibe.jpg.jpe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6610253" y="1402065"/>
            <a:ext cx="1868502" cy="1868502"/>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pic>
      <p:pic>
        <p:nvPicPr>
          <p:cNvPr id="24" name="Picture 23"/>
          <p:cNvPicPr>
            <a:picLocks noChangeAspect="1"/>
          </p:cNvPicPr>
          <p:nvPr userDrawn="1"/>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7448550" y="6338371"/>
            <a:ext cx="1329900" cy="316766"/>
          </a:xfrm>
          <a:prstGeom prst="rect">
            <a:avLst/>
          </a:prstGeom>
        </p:spPr>
      </p:pic>
      <p:pic>
        <p:nvPicPr>
          <p:cNvPr id="15" name="Pictur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52160" y="2715768"/>
            <a:ext cx="1664208" cy="1664208"/>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pic>
    </p:spTree>
    <p:extLst>
      <p:ext uri="{BB962C8B-B14F-4D97-AF65-F5344CB8AC3E}">
        <p14:creationId xmlns:p14="http://schemas.microsoft.com/office/powerpoint/2010/main" val="185714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484748"/>
          </a:xfr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201168" y="1508760"/>
            <a:ext cx="8642640" cy="419541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92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 y="236982"/>
            <a:ext cx="8628678" cy="48474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04415" y="1402417"/>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04415" y="2227999"/>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3492" y="1402417"/>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53492" y="2227999"/>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486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7" name="Freeform 13"/>
          <p:cNvSpPr>
            <a:spLocks/>
          </p:cNvSpPr>
          <p:nvPr userDrawn="1"/>
        </p:nvSpPr>
        <p:spPr bwMode="auto">
          <a:xfrm>
            <a:off x="5377263" y="0"/>
            <a:ext cx="1236663" cy="6858000"/>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6" y="767"/>
                  <a:pt x="221" y="2166"/>
                </a:cubicBezTo>
                <a:close/>
              </a:path>
            </a:pathLst>
          </a:custGeom>
          <a:solidFill>
            <a:schemeClr val="accent2"/>
          </a:solidFill>
          <a:ln>
            <a:noFill/>
          </a:ln>
          <a:effectLst>
            <a:outerShdw dist="25400" algn="l" rotWithShape="0">
              <a:schemeClr val="tx2"/>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201167" y="237744"/>
            <a:ext cx="4341471" cy="1117600"/>
          </a:xfrm>
        </p:spPr>
        <p:txBody>
          <a:bodyPr/>
          <a:lstStyle/>
          <a:p>
            <a:r>
              <a:rPr lang="en-US"/>
              <a:t>Click to edit Master title style</a:t>
            </a:r>
            <a:endParaRPr lang="en-US"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l="53628" r="14333" b="9696"/>
          <a:stretch/>
        </p:blipFill>
        <p:spPr>
          <a:xfrm>
            <a:off x="6214534" y="65"/>
            <a:ext cx="2929466" cy="6192917"/>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48550" y="6338371"/>
            <a:ext cx="1329900" cy="316766"/>
          </a:xfrm>
          <a:prstGeom prst="rect">
            <a:avLst/>
          </a:prstGeom>
        </p:spPr>
      </p:pic>
    </p:spTree>
    <p:extLst>
      <p:ext uri="{BB962C8B-B14F-4D97-AF65-F5344CB8AC3E}">
        <p14:creationId xmlns:p14="http://schemas.microsoft.com/office/powerpoint/2010/main" val="61210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1168" y="237744"/>
            <a:ext cx="8628678" cy="484748"/>
          </a:xfrm>
        </p:spPr>
        <p:txBody>
          <a:bodyPr/>
          <a:lstStyle/>
          <a:p>
            <a:r>
              <a:rPr lang="en-US"/>
              <a:t>Click to edit Master title style</a:t>
            </a:r>
            <a:endParaRPr lang="en-US" dirty="0"/>
          </a:p>
        </p:txBody>
      </p:sp>
    </p:spTree>
    <p:extLst>
      <p:ext uri="{BB962C8B-B14F-4D97-AF65-F5344CB8AC3E}">
        <p14:creationId xmlns:p14="http://schemas.microsoft.com/office/powerpoint/2010/main" val="219886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a:ext>
            </a:extLst>
          </a:blip>
          <a:srcRect b="-1"/>
          <a:stretch/>
        </p:blipFill>
        <p:spPr>
          <a:xfrm>
            <a:off x="5083728" y="1812022"/>
            <a:ext cx="4060272" cy="5045846"/>
          </a:xfrm>
          <a:prstGeom prst="rect">
            <a:avLst/>
          </a:prstGeom>
        </p:spPr>
      </p:pic>
      <p:pic>
        <p:nvPicPr>
          <p:cNvPr id="13" name="Picture 1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48550" y="6338371"/>
            <a:ext cx="1329900" cy="316766"/>
          </a:xfrm>
          <a:prstGeom prst="rect">
            <a:avLst/>
          </a:prstGeom>
        </p:spPr>
      </p:pic>
      <p:pic>
        <p:nvPicPr>
          <p:cNvPr id="12" name="Picture 11"/>
          <p:cNvPicPr>
            <a:picLocks noChangeAspect="1"/>
          </p:cNvPicPr>
          <p:nvPr userDrawn="1"/>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1026" name="Title Placeholder 1"/>
          <p:cNvSpPr>
            <a:spLocks noGrp="1"/>
          </p:cNvSpPr>
          <p:nvPr>
            <p:ph type="title"/>
          </p:nvPr>
        </p:nvSpPr>
        <p:spPr bwMode="auto">
          <a:xfrm>
            <a:off x="201168" y="237744"/>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01168" y="1508760"/>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3" y="6477000"/>
            <a:ext cx="2895600" cy="182562"/>
          </a:xfrm>
          <a:prstGeom prst="rect">
            <a:avLst/>
          </a:prstGeom>
          <a:ln/>
        </p:spPr>
        <p:txBody>
          <a:bodyPr anchor="ctr"/>
          <a:lstStyle/>
          <a:p>
            <a:pPr algn="l"/>
            <a:r>
              <a:rPr lang="en-US" sz="1000" b="0" dirty="0" err="1">
                <a:solidFill>
                  <a:srgbClr val="BFBFBF"/>
                </a:solidFill>
                <a:latin typeface="Arial" pitchFamily="34" charset="0"/>
                <a:cs typeface="Arial" pitchFamily="34" charset="0"/>
              </a:rPr>
              <a:t>Presentation_name</a:t>
            </a:r>
            <a:endParaRPr lang="en-US" sz="1000" b="0" dirty="0">
              <a:solidFill>
                <a:srgbClr val="BFBFBF"/>
              </a:solidFill>
              <a:latin typeface="Arial" pitchFamily="34" charset="0"/>
              <a:cs typeface="Arial" pitchFamily="34" charset="0"/>
            </a:endParaRPr>
          </a:p>
        </p:txBody>
      </p:sp>
      <p:sp>
        <p:nvSpPr>
          <p:cNvPr id="43" name="Rectangle 14"/>
          <p:cNvSpPr>
            <a:spLocks noChangeArrowheads="1"/>
          </p:cNvSpPr>
          <p:nvPr userDrawn="1"/>
        </p:nvSpPr>
        <p:spPr bwMode="auto">
          <a:xfrm>
            <a:off x="-569913" y="-2814638"/>
            <a:ext cx="25400" cy="1588"/>
          </a:xfrm>
          <a:prstGeom prst="rect">
            <a:avLst/>
          </a:prstGeom>
          <a:solidFill>
            <a:srgbClr val="85B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44" r:id="rId1"/>
    <p:sldLayoutId id="2147483937" r:id="rId2"/>
    <p:sldLayoutId id="2147483939" r:id="rId3"/>
    <p:sldLayoutId id="2147483940" r:id="rId4"/>
    <p:sldLayoutId id="2147483941" r:id="rId5"/>
    <p:sldLayoutId id="2147483942" r:id="rId6"/>
  </p:sldLayoutIdLst>
  <p:hf hdr="0" ftr="0" dt="0"/>
  <p:txStyles>
    <p:title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4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6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167" y="560798"/>
            <a:ext cx="5004817" cy="865666"/>
          </a:xfrm>
        </p:spPr>
        <p:txBody>
          <a:bodyPr/>
          <a:lstStyle/>
          <a:p>
            <a:r>
              <a:rPr lang="en-US" sz="2600" dirty="0"/>
              <a:t>Model Based Iris Recognition</a:t>
            </a:r>
            <a:br>
              <a:rPr lang="en-US" sz="2600" dirty="0"/>
            </a:br>
            <a:r>
              <a:rPr lang="en-US" sz="2600" dirty="0"/>
              <a:t>with </a:t>
            </a:r>
            <a:r>
              <a:rPr lang="en-US" sz="2600" dirty="0" err="1"/>
              <a:t>Plenoptic</a:t>
            </a:r>
            <a:r>
              <a:rPr lang="en-US" sz="2600" dirty="0"/>
              <a:t> Cameras</a:t>
            </a:r>
          </a:p>
        </p:txBody>
      </p:sp>
      <p:sp>
        <p:nvSpPr>
          <p:cNvPr id="6" name="Subtitle 2"/>
          <p:cNvSpPr txBox="1">
            <a:spLocks/>
          </p:cNvSpPr>
          <p:nvPr/>
        </p:nvSpPr>
        <p:spPr bwMode="auto">
          <a:xfrm>
            <a:off x="201167" y="1784556"/>
            <a:ext cx="5485292" cy="28719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sz="1800"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i="1" dirty="0"/>
              <a:t>Technology Opportunity </a:t>
            </a:r>
          </a:p>
          <a:p>
            <a:pPr>
              <a:spcBef>
                <a:spcPts val="0"/>
              </a:spcBef>
            </a:pPr>
            <a:r>
              <a:rPr lang="en-US" i="1" dirty="0"/>
              <a:t>Available for Licensing</a:t>
            </a:r>
          </a:p>
          <a:p>
            <a:pPr>
              <a:spcBef>
                <a:spcPts val="0"/>
              </a:spcBef>
            </a:pPr>
            <a:endParaRPr lang="en-US" sz="1600" b="1" dirty="0"/>
          </a:p>
          <a:p>
            <a:pPr>
              <a:spcBef>
                <a:spcPts val="0"/>
              </a:spcBef>
            </a:pPr>
            <a:endParaRPr lang="en-US" sz="1600" b="1" dirty="0"/>
          </a:p>
          <a:p>
            <a:pPr>
              <a:spcBef>
                <a:spcPts val="0"/>
              </a:spcBef>
            </a:pPr>
            <a:r>
              <a:rPr lang="en-US" sz="1600" b="1" dirty="0"/>
              <a:t>Principal Investigators</a:t>
            </a:r>
            <a:r>
              <a:rPr lang="en-US" sz="1600" dirty="0"/>
              <a:t>:</a:t>
            </a:r>
          </a:p>
          <a:p>
            <a:pPr>
              <a:spcBef>
                <a:spcPts val="0"/>
              </a:spcBef>
            </a:pPr>
            <a:r>
              <a:rPr lang="en-US" sz="1600" dirty="0"/>
              <a:t>Hector J. Santos-Villalobos</a:t>
            </a:r>
          </a:p>
          <a:p>
            <a:pPr>
              <a:spcBef>
                <a:spcPts val="0"/>
              </a:spcBef>
            </a:pPr>
            <a:r>
              <a:rPr lang="en-US" sz="1600" dirty="0"/>
              <a:t>hsantos@ornl.gov</a:t>
            </a:r>
          </a:p>
          <a:p>
            <a:pPr>
              <a:spcBef>
                <a:spcPts val="0"/>
              </a:spcBef>
            </a:pPr>
            <a:endParaRPr lang="en-US" sz="1600" dirty="0"/>
          </a:p>
          <a:p>
            <a:pPr>
              <a:spcBef>
                <a:spcPts val="0"/>
              </a:spcBef>
            </a:pPr>
            <a:endParaRPr lang="en-US" sz="1600" dirty="0"/>
          </a:p>
          <a:p>
            <a:pPr>
              <a:spcBef>
                <a:spcPts val="0"/>
              </a:spcBef>
            </a:pPr>
            <a:r>
              <a:rPr lang="en-US" sz="1600" b="1" dirty="0"/>
              <a:t>Commercialization Manager:</a:t>
            </a:r>
          </a:p>
          <a:p>
            <a:pPr>
              <a:spcBef>
                <a:spcPts val="0"/>
              </a:spcBef>
            </a:pPr>
            <a:r>
              <a:rPr lang="en-US" sz="1600" dirty="0"/>
              <a:t>Eugene Cochran</a:t>
            </a:r>
          </a:p>
          <a:p>
            <a:pPr>
              <a:spcBef>
                <a:spcPts val="0"/>
              </a:spcBef>
            </a:pPr>
            <a:r>
              <a:rPr lang="en-US" sz="1600" dirty="0"/>
              <a:t>cochraner@ornl.gov</a:t>
            </a:r>
          </a:p>
          <a:p>
            <a:pPr>
              <a:spcBef>
                <a:spcPts val="0"/>
              </a:spcBef>
            </a:pPr>
            <a:endParaRPr lang="en-US" sz="1600" dirty="0"/>
          </a:p>
          <a:p>
            <a:pPr>
              <a:lnSpc>
                <a:spcPct val="100000"/>
              </a:lnSpc>
            </a:pPr>
            <a:endParaRPr lang="en-US" sz="1800" dirty="0"/>
          </a:p>
        </p:txBody>
      </p:sp>
    </p:spTree>
    <p:extLst>
      <p:ext uri="{BB962C8B-B14F-4D97-AF65-F5344CB8AC3E}">
        <p14:creationId xmlns:p14="http://schemas.microsoft.com/office/powerpoint/2010/main" val="311624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43" y="158245"/>
            <a:ext cx="8229600" cy="487954"/>
          </a:xfrm>
        </p:spPr>
        <p:txBody>
          <a:bodyPr/>
          <a:lstStyle/>
          <a:p>
            <a:r>
              <a:rPr lang="en-US" dirty="0"/>
              <a:t>Iris Recognition</a:t>
            </a:r>
          </a:p>
        </p:txBody>
      </p:sp>
      <p:sp>
        <p:nvSpPr>
          <p:cNvPr id="5" name="Content Placeholder 2"/>
          <p:cNvSpPr txBox="1">
            <a:spLocks/>
          </p:cNvSpPr>
          <p:nvPr/>
        </p:nvSpPr>
        <p:spPr bwMode="auto">
          <a:xfrm>
            <a:off x="358343" y="846246"/>
            <a:ext cx="8557057" cy="53259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0" fontAlgn="base" hangingPunct="0">
              <a:lnSpc>
                <a:spcPct val="90000"/>
              </a:lnSpc>
              <a:spcBef>
                <a:spcPts val="1400"/>
              </a:spcBef>
              <a:spcAft>
                <a:spcPct val="0"/>
              </a:spcAft>
              <a:buClr>
                <a:srgbClr val="006C3A"/>
              </a:buClr>
              <a:buFont typeface="Arial" charset="0"/>
              <a:buChar char="•"/>
              <a:defRPr sz="2800" b="1"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1200"/>
              </a:spcBef>
              <a:spcAft>
                <a:spcPct val="0"/>
              </a:spcAft>
              <a:buClr>
                <a:srgbClr val="006C3A"/>
              </a:buClr>
              <a:buFont typeface="Arial" charset="0"/>
              <a:buChar char="–"/>
              <a:defRPr sz="2400" b="1"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800"/>
              </a:spcBef>
              <a:spcAft>
                <a:spcPct val="0"/>
              </a:spcAft>
              <a:buClr>
                <a:srgbClr val="006C3A"/>
              </a:buClr>
              <a:buFont typeface="Arial" charset="0"/>
              <a:buChar char="–"/>
              <a:defRPr b="1"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rgbClr val="006C3A"/>
              </a:buClr>
              <a:buFont typeface="Arial" charset="0"/>
              <a:buChar char="»"/>
              <a:defRPr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None/>
              <a:tabLst>
                <a:tab pos="2344738" algn="l"/>
              </a:tabLst>
            </a:pPr>
            <a:r>
              <a:rPr lang="en-US" sz="1600" dirty="0">
                <a:latin typeface="Arial" pitchFamily="34" charset="0"/>
                <a:cs typeface="Arial" pitchFamily="34" charset="0"/>
              </a:rPr>
              <a:t>An automated method of biometric identification;</a:t>
            </a:r>
          </a:p>
          <a:p>
            <a:pPr>
              <a:lnSpc>
                <a:spcPct val="100000"/>
              </a:lnSpc>
              <a:spcBef>
                <a:spcPts val="0"/>
              </a:spcBef>
              <a:buNone/>
              <a:tabLst>
                <a:tab pos="2344738" algn="l"/>
              </a:tabLst>
            </a:pPr>
            <a:endParaRPr lang="en-US" sz="1600" dirty="0">
              <a:latin typeface="Arial" pitchFamily="34" charset="0"/>
              <a:cs typeface="Arial" pitchFamily="34" charset="0"/>
            </a:endParaRPr>
          </a:p>
          <a:p>
            <a:pPr>
              <a:lnSpc>
                <a:spcPct val="100000"/>
              </a:lnSpc>
              <a:spcBef>
                <a:spcPts val="0"/>
              </a:spcBef>
              <a:buNone/>
              <a:tabLst>
                <a:tab pos="2344738" algn="l"/>
              </a:tabLst>
            </a:pPr>
            <a:r>
              <a:rPr lang="en-US" sz="1600" dirty="0">
                <a:latin typeface="Arial" pitchFamily="34" charset="0"/>
                <a:cs typeface="Arial" pitchFamily="34" charset="0"/>
              </a:rPr>
              <a:t>Uses mathematical pattern-recognition techniques on video images of one or both of the irises of an individual's eyes;</a:t>
            </a:r>
          </a:p>
          <a:p>
            <a:pPr>
              <a:lnSpc>
                <a:spcPct val="100000"/>
              </a:lnSpc>
              <a:spcBef>
                <a:spcPts val="0"/>
              </a:spcBef>
              <a:buNone/>
              <a:tabLst>
                <a:tab pos="2344738" algn="l"/>
              </a:tabLst>
            </a:pPr>
            <a:endParaRPr lang="en-US" sz="1600" dirty="0">
              <a:latin typeface="Arial" pitchFamily="34" charset="0"/>
              <a:cs typeface="Arial" pitchFamily="34" charset="0"/>
            </a:endParaRPr>
          </a:p>
          <a:p>
            <a:pPr>
              <a:lnSpc>
                <a:spcPct val="100000"/>
              </a:lnSpc>
              <a:spcBef>
                <a:spcPts val="0"/>
              </a:spcBef>
              <a:buNone/>
              <a:tabLst>
                <a:tab pos="2344738" algn="l"/>
              </a:tabLst>
            </a:pPr>
            <a:r>
              <a:rPr lang="en-US" sz="1600" dirty="0">
                <a:latin typeface="Arial" pitchFamily="34" charset="0"/>
                <a:cs typeface="Arial" pitchFamily="34" charset="0"/>
              </a:rPr>
              <a:t>An iris exhibits complex random patterns that are unique, stable, and can be seen from some distance;</a:t>
            </a:r>
          </a:p>
          <a:p>
            <a:pPr>
              <a:lnSpc>
                <a:spcPct val="100000"/>
              </a:lnSpc>
              <a:spcBef>
                <a:spcPts val="0"/>
              </a:spcBef>
              <a:buNone/>
              <a:tabLst>
                <a:tab pos="2344738" algn="l"/>
              </a:tabLst>
            </a:pPr>
            <a:endParaRPr lang="en-US" sz="1600" dirty="0">
              <a:latin typeface="Arial" pitchFamily="34" charset="0"/>
              <a:cs typeface="Arial" pitchFamily="34" charset="0"/>
            </a:endParaRPr>
          </a:p>
          <a:p>
            <a:pPr>
              <a:lnSpc>
                <a:spcPct val="100000"/>
              </a:lnSpc>
              <a:spcBef>
                <a:spcPts val="0"/>
              </a:spcBef>
              <a:buNone/>
              <a:tabLst>
                <a:tab pos="2344738" algn="l"/>
              </a:tabLst>
            </a:pPr>
            <a:r>
              <a:rPr lang="en-US" sz="1600" dirty="0">
                <a:latin typeface="Arial" pitchFamily="34" charset="0"/>
                <a:cs typeface="Arial" pitchFamily="34" charset="0"/>
              </a:rPr>
              <a:t>The key advantage of iris recognition, besides its speed of matching and its extreme resistance to false matches, is the stability of the iris as an internal and protected, yet externally visible organ of the eye;</a:t>
            </a:r>
          </a:p>
          <a:p>
            <a:pPr>
              <a:lnSpc>
                <a:spcPct val="100000"/>
              </a:lnSpc>
              <a:spcBef>
                <a:spcPts val="0"/>
              </a:spcBef>
              <a:buNone/>
              <a:tabLst>
                <a:tab pos="2344738" algn="l"/>
              </a:tabLst>
            </a:pPr>
            <a:endParaRPr lang="en-US" sz="1600" dirty="0">
              <a:latin typeface="Arial" pitchFamily="34" charset="0"/>
              <a:cs typeface="Arial" pitchFamily="34" charset="0"/>
            </a:endParaRPr>
          </a:p>
          <a:p>
            <a:pPr>
              <a:lnSpc>
                <a:spcPct val="100000"/>
              </a:lnSpc>
              <a:spcBef>
                <a:spcPts val="0"/>
              </a:spcBef>
              <a:buNone/>
              <a:tabLst>
                <a:tab pos="2344738" algn="l"/>
              </a:tabLst>
            </a:pPr>
            <a:r>
              <a:rPr lang="en-US" sz="1600" dirty="0">
                <a:latin typeface="Arial" pitchFamily="34" charset="0"/>
                <a:cs typeface="Arial" pitchFamily="34" charset="0"/>
              </a:rPr>
              <a:t>Research on many aspects of iris recognition technology and on alternative methods has exploded, and today there is a rapidly growing academic literature on optics, photonics, sensors, biology, genetics, ergonomics, interfaces, decision theory, coding, compression, protocol, security, mathematical and hardware aspects of this technology.</a:t>
            </a:r>
          </a:p>
          <a:p>
            <a:pPr>
              <a:lnSpc>
                <a:spcPct val="100000"/>
              </a:lnSpc>
              <a:spcBef>
                <a:spcPts val="0"/>
              </a:spcBef>
              <a:buNone/>
              <a:tabLst>
                <a:tab pos="2344738" algn="l"/>
              </a:tabLst>
            </a:pPr>
            <a:endParaRPr lang="en-US" sz="1600" dirty="0">
              <a:latin typeface="Arial" pitchFamily="34" charset="0"/>
              <a:cs typeface="Arial" pitchFamily="34" charset="0"/>
            </a:endParaRPr>
          </a:p>
          <a:p>
            <a:pPr>
              <a:lnSpc>
                <a:spcPct val="100000"/>
              </a:lnSpc>
              <a:spcBef>
                <a:spcPts val="0"/>
              </a:spcBef>
              <a:buNone/>
              <a:tabLst>
                <a:tab pos="2344738" algn="l"/>
              </a:tabLst>
            </a:pPr>
            <a:r>
              <a:rPr lang="en-US" sz="1600" dirty="0">
                <a:latin typeface="Arial" pitchFamily="34" charset="0"/>
                <a:cs typeface="Arial" pitchFamily="34" charset="0"/>
              </a:rPr>
              <a:t>Iris is one of three biometric identification technologies internationally standardized by ICAO for use in future passports (the other two are fingerprint and face recognition).</a:t>
            </a:r>
          </a:p>
          <a:p>
            <a:pPr>
              <a:lnSpc>
                <a:spcPct val="100000"/>
              </a:lnSpc>
              <a:spcBef>
                <a:spcPts val="0"/>
              </a:spcBef>
              <a:buNone/>
              <a:tabLst>
                <a:tab pos="2344738" algn="l"/>
              </a:tabLst>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12463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609961"/>
            <a:ext cx="8636290" cy="484748"/>
          </a:xfrm>
        </p:spPr>
        <p:txBody>
          <a:bodyPr/>
          <a:lstStyle/>
          <a:p>
            <a:r>
              <a:rPr lang="en-US" dirty="0"/>
              <a:t>Technology Leadership</a:t>
            </a:r>
          </a:p>
        </p:txBody>
      </p:sp>
      <p:cxnSp>
        <p:nvCxnSpPr>
          <p:cNvPr id="5" name="Straight Connector 4"/>
          <p:cNvCxnSpPr/>
          <p:nvPr/>
        </p:nvCxnSpPr>
        <p:spPr>
          <a:xfrm>
            <a:off x="0" y="1082512"/>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Content Placeholder 4"/>
          <p:cNvSpPr>
            <a:spLocks noGrp="1"/>
          </p:cNvSpPr>
          <p:nvPr>
            <p:ph idx="1"/>
          </p:nvPr>
        </p:nvSpPr>
        <p:spPr>
          <a:xfrm>
            <a:off x="273129" y="1094709"/>
            <a:ext cx="3901829" cy="5225970"/>
          </a:xfrm>
        </p:spPr>
        <p:txBody>
          <a:bodyPr/>
          <a:lstStyle/>
          <a:p>
            <a:r>
              <a:rPr lang="en-US" sz="2000" dirty="0"/>
              <a:t>ORNL off-angle iris recognition</a:t>
            </a:r>
          </a:p>
          <a:p>
            <a:pPr lvl="1"/>
            <a:r>
              <a:rPr lang="en-US" sz="1600" dirty="0"/>
              <a:t>Unconstrained image acquisition</a:t>
            </a:r>
          </a:p>
          <a:p>
            <a:pPr lvl="1"/>
            <a:r>
              <a:rPr lang="en-US" sz="1600" dirty="0"/>
              <a:t>Plug-and-play with existing enterprise level software</a:t>
            </a:r>
          </a:p>
          <a:p>
            <a:pPr lvl="1"/>
            <a:r>
              <a:rPr lang="en-US" sz="1600" dirty="0"/>
              <a:t>Limbus Effect</a:t>
            </a:r>
          </a:p>
          <a:p>
            <a:r>
              <a:rPr lang="en-US" sz="2000" dirty="0"/>
              <a:t>Plenoptics</a:t>
            </a:r>
          </a:p>
          <a:p>
            <a:pPr lvl="1"/>
            <a:r>
              <a:rPr lang="en-US" sz="1600" dirty="0"/>
              <a:t>Non-mechanical refocusing</a:t>
            </a:r>
          </a:p>
          <a:p>
            <a:pPr lvl="1"/>
            <a:r>
              <a:rPr lang="en-US" sz="1600" dirty="0"/>
              <a:t>3D information in a single shot</a:t>
            </a:r>
          </a:p>
          <a:p>
            <a:pPr lvl="1"/>
            <a:r>
              <a:rPr lang="en-US" sz="1600" dirty="0"/>
              <a:t>Greater depth of field</a:t>
            </a:r>
          </a:p>
          <a:p>
            <a:pPr lvl="1"/>
            <a:r>
              <a:rPr lang="en-US" sz="1600" dirty="0"/>
              <a:t>Low cost sensor</a:t>
            </a:r>
          </a:p>
          <a:p>
            <a:pPr lvl="1"/>
            <a:r>
              <a:rPr lang="en-US" sz="1600" dirty="0"/>
              <a:t>Small form factor</a:t>
            </a:r>
          </a:p>
          <a:p>
            <a:r>
              <a:rPr lang="en-US" sz="2000" dirty="0"/>
              <a:t>Performance indicators</a:t>
            </a:r>
          </a:p>
          <a:p>
            <a:pPr lvl="1"/>
            <a:r>
              <a:rPr lang="en-US" sz="1600" dirty="0"/>
              <a:t>Increase in </a:t>
            </a:r>
            <a:r>
              <a:rPr lang="en-US" sz="1600" b="1" dirty="0"/>
              <a:t>image quality</a:t>
            </a:r>
            <a:r>
              <a:rPr lang="en-US" sz="1600" dirty="0"/>
              <a:t>, </a:t>
            </a:r>
            <a:br>
              <a:rPr lang="en-US" sz="1600" dirty="0"/>
            </a:br>
            <a:r>
              <a:rPr lang="en-US" sz="1600" b="1" dirty="0"/>
              <a:t>matching score</a:t>
            </a:r>
            <a:r>
              <a:rPr lang="en-US" sz="1600" dirty="0"/>
              <a:t>, and </a:t>
            </a:r>
            <a:br>
              <a:rPr lang="en-US" sz="1600" dirty="0"/>
            </a:br>
            <a:r>
              <a:rPr lang="en-US" sz="1600" b="1" dirty="0"/>
              <a:t>ease of use</a:t>
            </a:r>
          </a:p>
        </p:txBody>
      </p:sp>
      <p:grpSp>
        <p:nvGrpSpPr>
          <p:cNvPr id="7" name="Group 6"/>
          <p:cNvGrpSpPr/>
          <p:nvPr/>
        </p:nvGrpSpPr>
        <p:grpSpPr>
          <a:xfrm>
            <a:off x="3994484" y="2053117"/>
            <a:ext cx="4842974" cy="3626374"/>
            <a:chOff x="5170057" y="268792"/>
            <a:chExt cx="3806891" cy="2719208"/>
          </a:xfrm>
        </p:grpSpPr>
        <p:pic>
          <p:nvPicPr>
            <p:cNvPr id="8" name="Picture 7" descr="all_boxplot.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70057" y="268792"/>
              <a:ext cx="3806891" cy="2719208"/>
            </a:xfrm>
            <a:prstGeom prst="rect">
              <a:avLst/>
            </a:prstGeom>
          </p:spPr>
        </p:pic>
        <p:sp>
          <p:nvSpPr>
            <p:cNvPr id="9" name="TextBox 8"/>
            <p:cNvSpPr txBox="1"/>
            <p:nvPr/>
          </p:nvSpPr>
          <p:spPr>
            <a:xfrm>
              <a:off x="5477565" y="300019"/>
              <a:ext cx="3412435" cy="214629"/>
            </a:xfrm>
            <a:prstGeom prst="rect">
              <a:avLst/>
            </a:prstGeom>
            <a:solidFill>
              <a:srgbClr val="FFFFFF"/>
            </a:solidFill>
          </p:spPr>
          <p:txBody>
            <a:bodyPr wrap="square" rtlCol="0" anchor="b">
              <a:spAutoFit/>
            </a:bodyPr>
            <a:lstStyle/>
            <a:p>
              <a:pPr algn="ctr">
                <a:lnSpc>
                  <a:spcPct val="90000"/>
                </a:lnSpc>
              </a:pPr>
              <a:r>
                <a:rPr lang="en-US" sz="1400" dirty="0"/>
                <a:t>ORNL Off-Angle Iris vs. </a:t>
              </a:r>
              <a:r>
                <a:rPr lang="en-US" sz="1400" dirty="0" err="1"/>
                <a:t>Neurotechnology</a:t>
              </a:r>
              <a:r>
                <a:rPr lang="en-US" sz="1400" dirty="0"/>
                <a:t> </a:t>
              </a:r>
              <a:r>
                <a:rPr lang="en-US" sz="1400" dirty="0" err="1"/>
                <a:t>VeriEye</a:t>
              </a:r>
              <a:endParaRPr lang="en-US" sz="1400" dirty="0"/>
            </a:p>
          </p:txBody>
        </p:sp>
      </p:grpSp>
    </p:spTree>
    <p:extLst>
      <p:ext uri="{BB962C8B-B14F-4D97-AF65-F5344CB8AC3E}">
        <p14:creationId xmlns:p14="http://schemas.microsoft.com/office/powerpoint/2010/main" val="255194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609961"/>
            <a:ext cx="8636290" cy="484748"/>
          </a:xfrm>
        </p:spPr>
        <p:txBody>
          <a:bodyPr/>
          <a:lstStyle/>
          <a:p>
            <a:r>
              <a:rPr lang="en-US" dirty="0"/>
              <a:t>Technology Opportunity</a:t>
            </a:r>
          </a:p>
        </p:txBody>
      </p:sp>
      <p:cxnSp>
        <p:nvCxnSpPr>
          <p:cNvPr id="5" name="Straight Connector 4"/>
          <p:cNvCxnSpPr/>
          <p:nvPr/>
        </p:nvCxnSpPr>
        <p:spPr>
          <a:xfrm>
            <a:off x="0" y="1082512"/>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201168" y="1156267"/>
            <a:ext cx="4467085" cy="5076091"/>
          </a:xfrm>
        </p:spPr>
        <p:txBody>
          <a:bodyPr/>
          <a:lstStyle/>
          <a:p>
            <a:r>
              <a:rPr lang="en-US" sz="2000" dirty="0"/>
              <a:t>Current stage of technology</a:t>
            </a:r>
          </a:p>
          <a:p>
            <a:pPr lvl="1"/>
            <a:r>
              <a:rPr lang="en-US" sz="1800" dirty="0"/>
              <a:t>Off-Angle Iris to Frontal (TRL 5): </a:t>
            </a:r>
          </a:p>
          <a:p>
            <a:pPr lvl="2"/>
            <a:r>
              <a:rPr lang="en-US" sz="1600" dirty="0"/>
              <a:t>Algorithm implemented and tested</a:t>
            </a:r>
          </a:p>
          <a:p>
            <a:pPr lvl="2"/>
            <a:r>
              <a:rPr lang="en-US" sz="1600" dirty="0"/>
              <a:t>Several peer-reviewed publications on the technique</a:t>
            </a:r>
          </a:p>
          <a:p>
            <a:pPr lvl="1"/>
            <a:r>
              <a:rPr lang="en-US" sz="1800" dirty="0"/>
              <a:t>Plenoptic Camera (TRL 4)</a:t>
            </a:r>
          </a:p>
          <a:p>
            <a:pPr lvl="2"/>
            <a:r>
              <a:rPr lang="en-US" sz="1600" dirty="0"/>
              <a:t>In-house fabrication of MLA</a:t>
            </a:r>
          </a:p>
          <a:p>
            <a:pPr lvl="2"/>
            <a:r>
              <a:rPr lang="en-US" sz="1600" dirty="0"/>
              <a:t>Reconstruction algorithm implemented</a:t>
            </a:r>
          </a:p>
          <a:p>
            <a:pPr lvl="2"/>
            <a:r>
              <a:rPr lang="en-US" sz="1600" dirty="0"/>
              <a:t>Depth estimation implemented</a:t>
            </a:r>
            <a:endParaRPr lang="en-US" sz="1800" dirty="0"/>
          </a:p>
          <a:p>
            <a:r>
              <a:rPr lang="en-US" sz="2000" dirty="0"/>
              <a:t>What is the next step?</a:t>
            </a:r>
          </a:p>
          <a:p>
            <a:pPr lvl="1"/>
            <a:r>
              <a:rPr lang="en-US" sz="1800" dirty="0"/>
              <a:t>Integration of technologies</a:t>
            </a:r>
          </a:p>
          <a:p>
            <a:pPr lvl="2"/>
            <a:r>
              <a:rPr lang="en-US" sz="1600" dirty="0"/>
              <a:t>Light Field + ORNL off-angle iris recognition</a:t>
            </a:r>
          </a:p>
          <a:p>
            <a:pPr lvl="1"/>
            <a:r>
              <a:rPr lang="en-US" sz="1800" dirty="0"/>
              <a:t>Demonstration to industry partners</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69455" y="3140638"/>
            <a:ext cx="1412460" cy="1425072"/>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69455" y="4853137"/>
            <a:ext cx="1412461" cy="1406155"/>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69455" y="1636385"/>
            <a:ext cx="1412460" cy="1336794"/>
          </a:xfrm>
          <a:prstGeom prst="rect">
            <a:avLst/>
          </a:prstGeom>
        </p:spPr>
      </p:pic>
      <p:sp>
        <p:nvSpPr>
          <p:cNvPr id="13" name="TextBox 12"/>
          <p:cNvSpPr txBox="1"/>
          <p:nvPr/>
        </p:nvSpPr>
        <p:spPr>
          <a:xfrm>
            <a:off x="4940503" y="2232722"/>
            <a:ext cx="1056701" cy="341632"/>
          </a:xfrm>
          <a:prstGeom prst="rect">
            <a:avLst/>
          </a:prstGeom>
          <a:noFill/>
        </p:spPr>
        <p:txBody>
          <a:bodyPr wrap="none" rtlCol="0">
            <a:spAutoFit/>
          </a:bodyPr>
          <a:lstStyle/>
          <a:p>
            <a:pPr algn="ctr">
              <a:lnSpc>
                <a:spcPct val="90000"/>
              </a:lnSpc>
            </a:pPr>
            <a:r>
              <a:rPr lang="en-US" b="1" dirty="0"/>
              <a:t>Original</a:t>
            </a:r>
          </a:p>
        </p:txBody>
      </p:sp>
      <p:sp>
        <p:nvSpPr>
          <p:cNvPr id="14" name="TextBox 13"/>
          <p:cNvSpPr txBox="1"/>
          <p:nvPr/>
        </p:nvSpPr>
        <p:spPr>
          <a:xfrm>
            <a:off x="5023861" y="5362578"/>
            <a:ext cx="889987" cy="341632"/>
          </a:xfrm>
          <a:prstGeom prst="rect">
            <a:avLst/>
          </a:prstGeom>
          <a:noFill/>
        </p:spPr>
        <p:txBody>
          <a:bodyPr wrap="none" rtlCol="0">
            <a:spAutoFit/>
          </a:bodyPr>
          <a:lstStyle/>
          <a:p>
            <a:pPr algn="ctr">
              <a:lnSpc>
                <a:spcPct val="90000"/>
              </a:lnSpc>
            </a:pPr>
            <a:r>
              <a:rPr lang="en-US" b="1" dirty="0"/>
              <a:t>Result</a:t>
            </a:r>
          </a:p>
        </p:txBody>
      </p:sp>
      <p:sp>
        <p:nvSpPr>
          <p:cNvPr id="15" name="TextBox 14"/>
          <p:cNvSpPr txBox="1"/>
          <p:nvPr/>
        </p:nvSpPr>
        <p:spPr>
          <a:xfrm>
            <a:off x="4863559" y="3679906"/>
            <a:ext cx="1210589" cy="341632"/>
          </a:xfrm>
          <a:prstGeom prst="rect">
            <a:avLst/>
          </a:prstGeom>
          <a:noFill/>
        </p:spPr>
        <p:txBody>
          <a:bodyPr wrap="none" rtlCol="0">
            <a:spAutoFit/>
          </a:bodyPr>
          <a:lstStyle/>
          <a:p>
            <a:pPr algn="ctr">
              <a:lnSpc>
                <a:spcPct val="90000"/>
              </a:lnSpc>
            </a:pPr>
            <a:r>
              <a:rPr lang="en-US" b="1" dirty="0"/>
              <a:t>Model-Fit</a:t>
            </a:r>
          </a:p>
        </p:txBody>
      </p:sp>
      <p:sp>
        <p:nvSpPr>
          <p:cNvPr id="16" name="TextBox 15"/>
          <p:cNvSpPr txBox="1"/>
          <p:nvPr/>
        </p:nvSpPr>
        <p:spPr>
          <a:xfrm>
            <a:off x="5361984" y="1236386"/>
            <a:ext cx="3227403" cy="369332"/>
          </a:xfrm>
          <a:prstGeom prst="rect">
            <a:avLst/>
          </a:prstGeom>
          <a:noFill/>
        </p:spPr>
        <p:txBody>
          <a:bodyPr wrap="square" rtlCol="0">
            <a:spAutoFit/>
          </a:bodyPr>
          <a:lstStyle/>
          <a:p>
            <a:pPr marL="0" lvl="1" algn="ctr">
              <a:lnSpc>
                <a:spcPct val="90000"/>
              </a:lnSpc>
            </a:pPr>
            <a:r>
              <a:rPr lang="en-US" sz="2000" b="1" dirty="0"/>
              <a:t>Greater than 50° Off Axis</a:t>
            </a:r>
          </a:p>
        </p:txBody>
      </p:sp>
    </p:spTree>
    <p:extLst>
      <p:ext uri="{BB962C8B-B14F-4D97-AF65-F5344CB8AC3E}">
        <p14:creationId xmlns:p14="http://schemas.microsoft.com/office/powerpoint/2010/main" val="761914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609961"/>
            <a:ext cx="8636290" cy="458587"/>
          </a:xfrm>
        </p:spPr>
        <p:txBody>
          <a:bodyPr/>
          <a:lstStyle/>
          <a:p>
            <a:r>
              <a:rPr lang="en-US" sz="2800" dirty="0"/>
              <a:t>Commercialization Plan</a:t>
            </a:r>
          </a:p>
        </p:txBody>
      </p:sp>
      <p:cxnSp>
        <p:nvCxnSpPr>
          <p:cNvPr id="5" name="Straight Connector 4"/>
          <p:cNvCxnSpPr/>
          <p:nvPr/>
        </p:nvCxnSpPr>
        <p:spPr>
          <a:xfrm>
            <a:off x="0" y="1082512"/>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253855" y="2158360"/>
            <a:ext cx="8636290" cy="5286653"/>
          </a:xfrm>
        </p:spPr>
        <p:txBody>
          <a:bodyPr/>
          <a:lstStyle/>
          <a:p>
            <a:r>
              <a:rPr lang="en-US" sz="2000" dirty="0"/>
              <a:t>Integrate and validate technology by continuing laboratory testing and perfecting our product</a:t>
            </a:r>
          </a:p>
          <a:p>
            <a:r>
              <a:rPr lang="en-US" sz="2000" dirty="0"/>
              <a:t>Partner with the big biometric developers in order to identify most compelling applications</a:t>
            </a:r>
          </a:p>
          <a:p>
            <a:r>
              <a:rPr lang="en-US" sz="2000" dirty="0"/>
              <a:t>Demonstrate technology and continue research effort under WFO or CRADA funded projects</a:t>
            </a:r>
          </a:p>
          <a:p>
            <a:r>
              <a:rPr lang="en-US" sz="2000" dirty="0"/>
              <a:t>Continue development of IP</a:t>
            </a:r>
          </a:p>
        </p:txBody>
      </p:sp>
    </p:spTree>
    <p:extLst>
      <p:ext uri="{BB962C8B-B14F-4D97-AF65-F5344CB8AC3E}">
        <p14:creationId xmlns:p14="http://schemas.microsoft.com/office/powerpoint/2010/main" val="132811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609961"/>
            <a:ext cx="8636290" cy="458587"/>
          </a:xfrm>
        </p:spPr>
        <p:txBody>
          <a:bodyPr/>
          <a:lstStyle/>
          <a:p>
            <a:r>
              <a:rPr lang="en-US" sz="2800" dirty="0"/>
              <a:t>Applications-Target Customers-Current Practice</a:t>
            </a:r>
          </a:p>
        </p:txBody>
      </p:sp>
      <p:cxnSp>
        <p:nvCxnSpPr>
          <p:cNvPr id="5" name="Straight Connector 4"/>
          <p:cNvCxnSpPr/>
          <p:nvPr/>
        </p:nvCxnSpPr>
        <p:spPr>
          <a:xfrm>
            <a:off x="0" y="1082512"/>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414292638"/>
              </p:ext>
            </p:extLst>
          </p:nvPr>
        </p:nvGraphicFramePr>
        <p:xfrm>
          <a:off x="201168" y="1161424"/>
          <a:ext cx="8636292" cy="5055914"/>
        </p:xfrm>
        <a:graphic>
          <a:graphicData uri="http://schemas.openxmlformats.org/drawingml/2006/table">
            <a:tbl>
              <a:tblPr firstRow="1" bandRow="1">
                <a:gradFill rotWithShape="1">
                  <a:gsLst>
                    <a:gs pos="0">
                      <a:srgbClr val="84B641">
                        <a:tint val="50000"/>
                        <a:satMod val="300000"/>
                      </a:srgbClr>
                    </a:gs>
                    <a:gs pos="35000">
                      <a:srgbClr val="84B641">
                        <a:tint val="37000"/>
                        <a:satMod val="300000"/>
                      </a:srgbClr>
                    </a:gs>
                    <a:gs pos="100000">
                      <a:srgbClr val="84B641">
                        <a:tint val="15000"/>
                        <a:satMod val="350000"/>
                      </a:srgbClr>
                    </a:gs>
                  </a:gsLst>
                  <a:lin ang="16200000" scaled="1"/>
                </a:gradFill>
                <a:effectLst>
                  <a:outerShdw blurRad="40000" dist="20000" dir="5400000" rotWithShape="0">
                    <a:srgbClr val="000000">
                      <a:alpha val="38000"/>
                    </a:srgbClr>
                  </a:outerShdw>
                </a:effectLst>
              </a:tblPr>
              <a:tblGrid>
                <a:gridCol w="2159073">
                  <a:extLst>
                    <a:ext uri="{9D8B030D-6E8A-4147-A177-3AD203B41FA5}">
                      <a16:colId xmlns:a16="http://schemas.microsoft.com/office/drawing/2014/main" val="71509342"/>
                    </a:ext>
                  </a:extLst>
                </a:gridCol>
                <a:gridCol w="2159073">
                  <a:extLst>
                    <a:ext uri="{9D8B030D-6E8A-4147-A177-3AD203B41FA5}">
                      <a16:colId xmlns:a16="http://schemas.microsoft.com/office/drawing/2014/main" val="4204510163"/>
                    </a:ext>
                  </a:extLst>
                </a:gridCol>
                <a:gridCol w="2159073">
                  <a:extLst>
                    <a:ext uri="{9D8B030D-6E8A-4147-A177-3AD203B41FA5}">
                      <a16:colId xmlns:a16="http://schemas.microsoft.com/office/drawing/2014/main" val="1045943022"/>
                    </a:ext>
                  </a:extLst>
                </a:gridCol>
                <a:gridCol w="2159073">
                  <a:extLst>
                    <a:ext uri="{9D8B030D-6E8A-4147-A177-3AD203B41FA5}">
                      <a16:colId xmlns:a16="http://schemas.microsoft.com/office/drawing/2014/main" val="2817450472"/>
                    </a:ext>
                  </a:extLst>
                </a:gridCol>
              </a:tblGrid>
              <a:tr h="60878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dirty="0"/>
                    </a:p>
                  </a:txBody>
                  <a:tcPr>
                    <a:lnL w="9525" cap="flat" cmpd="sng" algn="ctr">
                      <a:solidFill>
                        <a:srgbClr val="84B641">
                          <a:shade val="95000"/>
                          <a:satMod val="105000"/>
                        </a:srgbClr>
                      </a:solidFill>
                      <a:prstDash val="solid"/>
                    </a:lnL>
                    <a:lnR>
                      <a:noFill/>
                    </a:lnR>
                    <a:lnT w="9525" cap="flat" cmpd="sng" algn="ctr">
                      <a:solidFill>
                        <a:srgbClr val="84B641">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1E764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a:t>Application Description</a:t>
                      </a:r>
                    </a:p>
                  </a:txBody>
                  <a:tcPr>
                    <a:lnL>
                      <a:noFill/>
                    </a:lnL>
                    <a:lnR>
                      <a:noFill/>
                    </a:lnR>
                    <a:lnT w="9525" cap="flat" cmpd="sng" algn="ctr">
                      <a:solidFill>
                        <a:srgbClr val="84B641">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1E764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a:t>Target Customers</a:t>
                      </a:r>
                    </a:p>
                  </a:txBody>
                  <a:tcPr>
                    <a:lnL>
                      <a:noFill/>
                    </a:lnL>
                    <a:lnR>
                      <a:noFill/>
                    </a:lnR>
                    <a:lnT w="9525" cap="flat" cmpd="sng" algn="ctr">
                      <a:solidFill>
                        <a:srgbClr val="84B641">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1E764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a:t>Current Practice</a:t>
                      </a:r>
                    </a:p>
                  </a:txBody>
                  <a:tcPr>
                    <a:lnL>
                      <a:noFill/>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1E7640"/>
                    </a:solidFill>
                  </a:tcPr>
                </a:tc>
                <a:extLst>
                  <a:ext uri="{0D108BD9-81ED-4DB2-BD59-A6C34878D82A}">
                    <a16:rowId xmlns:a16="http://schemas.microsoft.com/office/drawing/2014/main" val="1035724244"/>
                  </a:ext>
                </a:extLst>
              </a:tr>
              <a:tr h="6957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a:t>Bank Accounts</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25400" cap="flat" cmpd="sng" algn="ctr">
                      <a:solidFill>
                        <a:sysClr val="window" lastClr="FFFFFF"/>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Secure Access to Sensitive and</a:t>
                      </a:r>
                      <a:r>
                        <a:rPr lang="en-US" sz="1400" baseline="0" dirty="0"/>
                        <a:t> Valuable Assets</a:t>
                      </a:r>
                      <a:endParaRPr lang="en-US" sz="1400" dirty="0"/>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25400" cap="flat" cmpd="sng" algn="ctr">
                      <a:solidFill>
                        <a:sysClr val="window" lastClr="FFFFFF"/>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Banks, Hedge Fund Managers, FCU</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25400" cap="flat" cmpd="sng" algn="ctr">
                      <a:solidFill>
                        <a:sysClr val="window" lastClr="FFFFFF"/>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IDs, Fingers</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25400" cap="flat" cmpd="sng" algn="ctr">
                      <a:solidFill>
                        <a:sysClr val="window" lastClr="FFFFFF"/>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alpha val="40000"/>
                      </a:srgbClr>
                    </a:solidFill>
                  </a:tcPr>
                </a:tc>
                <a:extLst>
                  <a:ext uri="{0D108BD9-81ED-4DB2-BD59-A6C34878D82A}">
                    <a16:rowId xmlns:a16="http://schemas.microsoft.com/office/drawing/2014/main" val="3484209152"/>
                  </a:ext>
                </a:extLst>
              </a:tr>
              <a:tr h="13128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a:t>Access Control</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Protect access to nuclear sites, military bases, businesses, facilities, houses, etc.</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Government, Military, Industry, Individual</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Badges,</a:t>
                      </a:r>
                      <a:r>
                        <a:rPr lang="en-US" sz="1400" baseline="0" dirty="0"/>
                        <a:t> IDs, Finger, Iris (Very Limited)</a:t>
                      </a:r>
                      <a:endParaRPr lang="en-US" sz="1400" dirty="0"/>
                    </a:p>
                    <a:p>
                      <a:pPr algn="ctr"/>
                      <a:endParaRPr lang="en-US" sz="1400" dirty="0"/>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lumMod val="20000"/>
                        <a:lumOff val="80000"/>
                      </a:srgbClr>
                    </a:solidFill>
                  </a:tcPr>
                </a:tc>
                <a:extLst>
                  <a:ext uri="{0D108BD9-81ED-4DB2-BD59-A6C34878D82A}">
                    <a16:rowId xmlns:a16="http://schemas.microsoft.com/office/drawing/2014/main" val="1485999346"/>
                  </a:ext>
                </a:extLst>
              </a:tr>
              <a:tr h="110692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a:t>E-Services</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lumMod val="75000"/>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Access to web services</a:t>
                      </a:r>
                      <a:r>
                        <a:rPr lang="en-US" sz="1400" baseline="0" dirty="0"/>
                        <a:t> such as internet shopping,</a:t>
                      </a:r>
                    </a:p>
                    <a:p>
                      <a:r>
                        <a:rPr lang="en-US" sz="1400" baseline="0" dirty="0"/>
                        <a:t>IRS, e-government, etc.</a:t>
                      </a:r>
                      <a:endParaRPr lang="en-US" sz="1400" dirty="0"/>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lumMod val="75000"/>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Industry, Commerce, </a:t>
                      </a:r>
                      <a:r>
                        <a:rPr lang="en-US" sz="1400" baseline="0" dirty="0"/>
                        <a:t>Gov.</a:t>
                      </a:r>
                      <a:endParaRPr lang="en-US" sz="1400" dirty="0"/>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lumMod val="75000"/>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IDs, Finger, </a:t>
                      </a:r>
                      <a:br>
                        <a:rPr lang="en-US" sz="1400" dirty="0"/>
                      </a:br>
                      <a:r>
                        <a:rPr lang="en-US" sz="1400" kern="1200" dirty="0">
                          <a:solidFill>
                            <a:schemeClr val="dk1"/>
                          </a:solidFill>
                          <a:effectLst/>
                          <a:latin typeface="Arial"/>
                          <a:ea typeface="+mn-ea"/>
                          <a:cs typeface="+mn-cs"/>
                        </a:rPr>
                        <a:t>Near-Field Communication </a:t>
                      </a:r>
                      <a:r>
                        <a:rPr lang="en-US" sz="1400" baseline="0" dirty="0"/>
                        <a:t> (Apple-Pay)</a:t>
                      </a:r>
                      <a:endParaRPr lang="en-US" sz="1400" dirty="0"/>
                    </a:p>
                    <a:p>
                      <a:pPr algn="ctr"/>
                      <a:endParaRPr lang="en-US" sz="1400" dirty="0"/>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lumMod val="75000"/>
                        <a:alpha val="40000"/>
                      </a:srgbClr>
                    </a:solidFill>
                  </a:tcPr>
                </a:tc>
                <a:extLst>
                  <a:ext uri="{0D108BD9-81ED-4DB2-BD59-A6C34878D82A}">
                    <a16:rowId xmlns:a16="http://schemas.microsoft.com/office/drawing/2014/main" val="1029461764"/>
                  </a:ext>
                </a:extLst>
              </a:tr>
              <a:tr h="49282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a:t>Personal Computers</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Log</a:t>
                      </a:r>
                      <a:r>
                        <a:rPr lang="en-US" sz="1400" baseline="0" dirty="0"/>
                        <a:t>in to personal computers</a:t>
                      </a:r>
                      <a:endParaRPr lang="en-US" sz="1400" dirty="0"/>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Industry, Individuals, Gov.</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Password, Badges, Face, Finger</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lumMod val="20000"/>
                        <a:lumOff val="80000"/>
                      </a:srgbClr>
                    </a:solidFill>
                  </a:tcPr>
                </a:tc>
                <a:extLst>
                  <a:ext uri="{0D108BD9-81ED-4DB2-BD59-A6C34878D82A}">
                    <a16:rowId xmlns:a16="http://schemas.microsoft.com/office/drawing/2014/main" val="2117661757"/>
                  </a:ext>
                </a:extLst>
              </a:tr>
              <a:tr h="69504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a:t>Marketing and Client Profiling</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Identify and track clients’ consumption patterns</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Retail Businesses</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Face, Cellphone Signal, Loyalty Programs</a:t>
                      </a:r>
                    </a:p>
                  </a:txBody>
                  <a:tcPr anchor="ctr">
                    <a:lnL w="9525" cap="flat" cmpd="sng" algn="ctr">
                      <a:solidFill>
                        <a:srgbClr val="84B641">
                          <a:shade val="95000"/>
                          <a:satMod val="105000"/>
                        </a:srgbClr>
                      </a:solidFill>
                      <a:prstDash val="solid"/>
                    </a:lnL>
                    <a:lnR w="9525" cap="flat" cmpd="sng" algn="ctr">
                      <a:solidFill>
                        <a:srgbClr val="84B641">
                          <a:shade val="95000"/>
                          <a:satMod val="105000"/>
                        </a:srgbClr>
                      </a:solidFill>
                      <a:prstDash val="solid"/>
                    </a:lnR>
                    <a:lnT w="9525" cap="flat" cmpd="sng" algn="ctr">
                      <a:solidFill>
                        <a:srgbClr val="84B641">
                          <a:shade val="95000"/>
                          <a:satMod val="105000"/>
                        </a:srgbClr>
                      </a:solidFill>
                      <a:prstDash val="solid"/>
                    </a:lnT>
                    <a:lnB w="9525" cap="flat" cmpd="sng" algn="ctr">
                      <a:solidFill>
                        <a:srgbClr val="84B641">
                          <a:shade val="95000"/>
                          <a:satMod val="105000"/>
                        </a:srgbClr>
                      </a:solidFill>
                      <a:prstDash val="solid"/>
                    </a:lnB>
                    <a:lnTlToBr w="12700" cmpd="sng">
                      <a:noFill/>
                      <a:prstDash val="solid"/>
                    </a:lnTlToBr>
                    <a:lnBlToTr w="12700" cmpd="sng">
                      <a:noFill/>
                      <a:prstDash val="solid"/>
                    </a:lnBlToTr>
                    <a:solidFill>
                      <a:srgbClr val="1E7640">
                        <a:alpha val="40000"/>
                      </a:srgbClr>
                    </a:solidFill>
                  </a:tcPr>
                </a:tc>
                <a:extLst>
                  <a:ext uri="{0D108BD9-81ED-4DB2-BD59-A6C34878D82A}">
                    <a16:rowId xmlns:a16="http://schemas.microsoft.com/office/drawing/2014/main" val="2331810562"/>
                  </a:ext>
                </a:extLst>
              </a:tr>
            </a:tbl>
          </a:graphicData>
        </a:graphic>
      </p:graphicFrame>
    </p:spTree>
    <p:extLst>
      <p:ext uri="{BB962C8B-B14F-4D97-AF65-F5344CB8AC3E}">
        <p14:creationId xmlns:p14="http://schemas.microsoft.com/office/powerpoint/2010/main" val="376588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609961"/>
            <a:ext cx="8636290" cy="458587"/>
          </a:xfrm>
        </p:spPr>
        <p:txBody>
          <a:bodyPr/>
          <a:lstStyle/>
          <a:p>
            <a:r>
              <a:rPr lang="en-US" sz="2800" dirty="0"/>
              <a:t>Competitive Differentiation </a:t>
            </a:r>
          </a:p>
        </p:txBody>
      </p:sp>
      <p:cxnSp>
        <p:nvCxnSpPr>
          <p:cNvPr id="5" name="Straight Connector 4"/>
          <p:cNvCxnSpPr/>
          <p:nvPr/>
        </p:nvCxnSpPr>
        <p:spPr>
          <a:xfrm>
            <a:off x="0" y="1082512"/>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5" name="Table 44"/>
          <p:cNvGraphicFramePr>
            <a:graphicFrameLocks noGrp="1"/>
          </p:cNvGraphicFramePr>
          <p:nvPr>
            <p:extLst>
              <p:ext uri="{D42A27DB-BD31-4B8C-83A1-F6EECF244321}">
                <p14:modId xmlns:p14="http://schemas.microsoft.com/office/powerpoint/2010/main" val="3911739463"/>
              </p:ext>
            </p:extLst>
          </p:nvPr>
        </p:nvGraphicFramePr>
        <p:xfrm>
          <a:off x="201168" y="1359104"/>
          <a:ext cx="8810488" cy="4815840"/>
        </p:xfrm>
        <a:graphic>
          <a:graphicData uri="http://schemas.openxmlformats.org/drawingml/2006/table">
            <a:tbl>
              <a:tblPr firstRow="1" bandRow="1">
                <a:tableStyleId>{284E427A-3D55-4303-BF80-6455036E1DE7}</a:tableStyleId>
              </a:tblPr>
              <a:tblGrid>
                <a:gridCol w="1580507">
                  <a:extLst>
                    <a:ext uri="{9D8B030D-6E8A-4147-A177-3AD203B41FA5}">
                      <a16:colId xmlns:a16="http://schemas.microsoft.com/office/drawing/2014/main" val="71509342"/>
                    </a:ext>
                  </a:extLst>
                </a:gridCol>
                <a:gridCol w="1166070">
                  <a:extLst>
                    <a:ext uri="{9D8B030D-6E8A-4147-A177-3AD203B41FA5}">
                      <a16:colId xmlns:a16="http://schemas.microsoft.com/office/drawing/2014/main" val="4204510163"/>
                    </a:ext>
                  </a:extLst>
                </a:gridCol>
                <a:gridCol w="1174459">
                  <a:extLst>
                    <a:ext uri="{9D8B030D-6E8A-4147-A177-3AD203B41FA5}">
                      <a16:colId xmlns:a16="http://schemas.microsoft.com/office/drawing/2014/main" val="1045943022"/>
                    </a:ext>
                  </a:extLst>
                </a:gridCol>
                <a:gridCol w="805343">
                  <a:extLst>
                    <a:ext uri="{9D8B030D-6E8A-4147-A177-3AD203B41FA5}">
                      <a16:colId xmlns:a16="http://schemas.microsoft.com/office/drawing/2014/main" val="2817450472"/>
                    </a:ext>
                  </a:extLst>
                </a:gridCol>
                <a:gridCol w="1057013">
                  <a:extLst>
                    <a:ext uri="{9D8B030D-6E8A-4147-A177-3AD203B41FA5}">
                      <a16:colId xmlns:a16="http://schemas.microsoft.com/office/drawing/2014/main" val="4020383083"/>
                    </a:ext>
                  </a:extLst>
                </a:gridCol>
                <a:gridCol w="1308682">
                  <a:extLst>
                    <a:ext uri="{9D8B030D-6E8A-4147-A177-3AD203B41FA5}">
                      <a16:colId xmlns:a16="http://schemas.microsoft.com/office/drawing/2014/main" val="2995068378"/>
                    </a:ext>
                  </a:extLst>
                </a:gridCol>
                <a:gridCol w="911191">
                  <a:extLst>
                    <a:ext uri="{9D8B030D-6E8A-4147-A177-3AD203B41FA5}">
                      <a16:colId xmlns:a16="http://schemas.microsoft.com/office/drawing/2014/main" val="3275604727"/>
                    </a:ext>
                  </a:extLst>
                </a:gridCol>
                <a:gridCol w="807223">
                  <a:extLst>
                    <a:ext uri="{9D8B030D-6E8A-4147-A177-3AD203B41FA5}">
                      <a16:colId xmlns:a16="http://schemas.microsoft.com/office/drawing/2014/main" val="1864656779"/>
                    </a:ext>
                  </a:extLst>
                </a:gridCol>
              </a:tblGrid>
              <a:tr h="470441">
                <a:tc>
                  <a:txBody>
                    <a:bodyPr/>
                    <a:lstStyle/>
                    <a:p>
                      <a:pPr algn="ctr"/>
                      <a:r>
                        <a:rPr lang="en-US" sz="1400" dirty="0"/>
                        <a:t>Technology Feature</a:t>
                      </a:r>
                    </a:p>
                  </a:txBody>
                  <a:tcPr anchor="ctr">
                    <a:solidFill>
                      <a:schemeClr val="tx2"/>
                    </a:solidFill>
                  </a:tcPr>
                </a:tc>
                <a:tc>
                  <a:txBody>
                    <a:bodyPr/>
                    <a:lstStyle/>
                    <a:p>
                      <a:pPr algn="ctr"/>
                      <a:r>
                        <a:rPr lang="en-US" sz="1400" dirty="0"/>
                        <a:t>ORNL Technology</a:t>
                      </a:r>
                    </a:p>
                  </a:txBody>
                  <a:tcPr anchor="ctr">
                    <a:solidFill>
                      <a:schemeClr val="tx2"/>
                    </a:solidFill>
                  </a:tcPr>
                </a:tc>
                <a:tc>
                  <a:txBody>
                    <a:bodyPr/>
                    <a:lstStyle/>
                    <a:p>
                      <a:pPr algn="ctr"/>
                      <a:r>
                        <a:rPr lang="en-US" sz="1400" dirty="0"/>
                        <a:t>Neuro-Technology</a:t>
                      </a:r>
                    </a:p>
                  </a:txBody>
                  <a:tcPr anchor="ctr">
                    <a:solidFill>
                      <a:schemeClr val="tx2"/>
                    </a:solidFill>
                  </a:tcPr>
                </a:tc>
                <a:tc>
                  <a:txBody>
                    <a:bodyPr/>
                    <a:lstStyle/>
                    <a:p>
                      <a:pPr algn="ctr"/>
                      <a:r>
                        <a:rPr lang="en-US" sz="1400" dirty="0"/>
                        <a:t>3M Cogent</a:t>
                      </a:r>
                    </a:p>
                  </a:txBody>
                  <a:tcPr anchor="ctr">
                    <a:solidFill>
                      <a:schemeClr val="tx2"/>
                    </a:solidFill>
                  </a:tcPr>
                </a:tc>
                <a:tc>
                  <a:txBody>
                    <a:bodyPr/>
                    <a:lstStyle/>
                    <a:p>
                      <a:pPr algn="ctr"/>
                      <a:r>
                        <a:rPr lang="en-US" sz="1400" dirty="0" err="1"/>
                        <a:t>Bioenable</a:t>
                      </a:r>
                      <a:endParaRPr lang="en-US" sz="1400" dirty="0"/>
                    </a:p>
                  </a:txBody>
                  <a:tcPr anchor="ctr">
                    <a:solidFill>
                      <a:schemeClr val="tx2"/>
                    </a:solidFill>
                  </a:tcPr>
                </a:tc>
                <a:tc>
                  <a:txBody>
                    <a:bodyPr/>
                    <a:lstStyle/>
                    <a:p>
                      <a:pPr algn="ctr"/>
                      <a:r>
                        <a:rPr lang="en-US" sz="1400" dirty="0"/>
                        <a:t>Crossmatch</a:t>
                      </a:r>
                    </a:p>
                  </a:txBody>
                  <a:tcPr anchor="ctr">
                    <a:solidFill>
                      <a:schemeClr val="tx2"/>
                    </a:solidFill>
                  </a:tcPr>
                </a:tc>
                <a:tc>
                  <a:txBody>
                    <a:bodyPr/>
                    <a:lstStyle/>
                    <a:p>
                      <a:pPr algn="ctr"/>
                      <a:r>
                        <a:rPr lang="en-US" sz="1400" dirty="0"/>
                        <a:t>Iris ID</a:t>
                      </a:r>
                    </a:p>
                  </a:txBody>
                  <a:tcPr anchor="ctr">
                    <a:solidFill>
                      <a:schemeClr val="tx2"/>
                    </a:solidFill>
                  </a:tcPr>
                </a:tc>
                <a:tc>
                  <a:txBody>
                    <a:bodyPr/>
                    <a:lstStyle/>
                    <a:p>
                      <a:pPr algn="ctr"/>
                      <a:r>
                        <a:rPr lang="en-US" sz="1400" dirty="0" err="1"/>
                        <a:t>Safran</a:t>
                      </a:r>
                      <a:endParaRPr lang="en-US" sz="1400" dirty="0"/>
                    </a:p>
                  </a:txBody>
                  <a:tcPr anchor="ctr">
                    <a:solidFill>
                      <a:schemeClr val="tx2"/>
                    </a:solidFill>
                  </a:tcPr>
                </a:tc>
                <a:extLst>
                  <a:ext uri="{0D108BD9-81ED-4DB2-BD59-A6C34878D82A}">
                    <a16:rowId xmlns:a16="http://schemas.microsoft.com/office/drawing/2014/main" val="1035724244"/>
                  </a:ext>
                </a:extLst>
              </a:tr>
              <a:tr h="672059">
                <a:tc>
                  <a:txBody>
                    <a:bodyPr/>
                    <a:lstStyle/>
                    <a:p>
                      <a:r>
                        <a:rPr lang="en-US" sz="1400" dirty="0"/>
                        <a:t>Low Cost/ Operational Flexibility</a:t>
                      </a:r>
                    </a:p>
                  </a:txBody>
                  <a:tcPr>
                    <a:solidFill>
                      <a:schemeClr val="tx2">
                        <a:alpha val="40000"/>
                      </a:schemeClr>
                    </a:solidFill>
                  </a:tcPr>
                </a:tc>
                <a:tc>
                  <a:txBody>
                    <a:bodyPr/>
                    <a:lstStyle/>
                    <a:p>
                      <a:endParaRPr lang="en-US" dirty="0"/>
                    </a:p>
                  </a:txBody>
                  <a:tcPr anchor="ctr">
                    <a:solidFill>
                      <a:schemeClr val="tx2">
                        <a:alpha val="40000"/>
                      </a:schemeClr>
                    </a:solidFill>
                  </a:tcPr>
                </a:tc>
                <a:tc>
                  <a:txBody>
                    <a:bodyPr/>
                    <a:lstStyle/>
                    <a:p>
                      <a:endParaRPr lang="en-US"/>
                    </a:p>
                  </a:txBody>
                  <a:tcPr anchor="ctr">
                    <a:solidFill>
                      <a:schemeClr val="tx2">
                        <a:alpha val="40000"/>
                      </a:schemeClr>
                    </a:solidFill>
                  </a:tcPr>
                </a:tc>
                <a:tc>
                  <a:txBody>
                    <a:bodyPr/>
                    <a:lstStyle/>
                    <a:p>
                      <a:endParaRPr lang="en-US"/>
                    </a:p>
                  </a:txBody>
                  <a:tcPr anchor="ctr">
                    <a:solidFill>
                      <a:schemeClr val="tx2">
                        <a:alpha val="40000"/>
                      </a:schemeClr>
                    </a:solidFill>
                  </a:tcPr>
                </a:tc>
                <a:tc>
                  <a:txBody>
                    <a:bodyPr/>
                    <a:lstStyle/>
                    <a:p>
                      <a:endParaRPr lang="en-US"/>
                    </a:p>
                  </a:txBody>
                  <a:tcPr anchor="ctr">
                    <a:solidFill>
                      <a:schemeClr val="tx2">
                        <a:alpha val="40000"/>
                      </a:schemeClr>
                    </a:solidFill>
                  </a:tcPr>
                </a:tc>
                <a:tc>
                  <a:txBody>
                    <a:bodyPr/>
                    <a:lstStyle/>
                    <a:p>
                      <a:endParaRPr lang="en-US"/>
                    </a:p>
                  </a:txBody>
                  <a:tcPr anchor="ctr">
                    <a:solidFill>
                      <a:schemeClr val="tx2">
                        <a:alpha val="40000"/>
                      </a:schemeClr>
                    </a:solidFill>
                  </a:tcPr>
                </a:tc>
                <a:tc>
                  <a:txBody>
                    <a:bodyPr/>
                    <a:lstStyle/>
                    <a:p>
                      <a:endParaRPr lang="en-US"/>
                    </a:p>
                  </a:txBody>
                  <a:tcPr anchor="ctr">
                    <a:solidFill>
                      <a:schemeClr val="tx2">
                        <a:alpha val="40000"/>
                      </a:schemeClr>
                    </a:solidFill>
                  </a:tcPr>
                </a:tc>
                <a:tc>
                  <a:txBody>
                    <a:bodyPr/>
                    <a:lstStyle/>
                    <a:p>
                      <a:endParaRPr lang="en-US"/>
                    </a:p>
                  </a:txBody>
                  <a:tcPr anchor="ctr">
                    <a:solidFill>
                      <a:schemeClr val="tx2">
                        <a:alpha val="40000"/>
                      </a:schemeClr>
                    </a:solidFill>
                  </a:tcPr>
                </a:tc>
                <a:extLst>
                  <a:ext uri="{0D108BD9-81ED-4DB2-BD59-A6C34878D82A}">
                    <a16:rowId xmlns:a16="http://schemas.microsoft.com/office/drawing/2014/main" val="3484209152"/>
                  </a:ext>
                </a:extLst>
              </a:tr>
              <a:tr h="672059">
                <a:tc>
                  <a:txBody>
                    <a:bodyPr/>
                    <a:lstStyle/>
                    <a:p>
                      <a:r>
                        <a:rPr lang="en-US" sz="1400" dirty="0"/>
                        <a:t>Highly Accurate Focus/ Wide Range</a:t>
                      </a:r>
                    </a:p>
                  </a:txBody>
                  <a:tcPr>
                    <a:solidFill>
                      <a:schemeClr val="tx2">
                        <a:lumMod val="20000"/>
                        <a:lumOff val="80000"/>
                      </a:schemeClr>
                    </a:solidFill>
                  </a:tcPr>
                </a:tc>
                <a:tc>
                  <a:txBody>
                    <a:bodyPr/>
                    <a:lstStyle/>
                    <a:p>
                      <a:endParaRPr lang="en-US" dirty="0"/>
                    </a:p>
                  </a:txBody>
                  <a:tcPr anchor="ctr">
                    <a:solidFill>
                      <a:schemeClr val="tx2">
                        <a:lumMod val="20000"/>
                        <a:lumOff val="80000"/>
                      </a:schemeClr>
                    </a:solidFill>
                  </a:tcPr>
                </a:tc>
                <a:tc>
                  <a:txBody>
                    <a:bodyPr/>
                    <a:lstStyle/>
                    <a:p>
                      <a:endParaRPr lang="en-US"/>
                    </a:p>
                  </a:txBody>
                  <a:tcPr anchor="ctr">
                    <a:solidFill>
                      <a:schemeClr val="tx2">
                        <a:lumMod val="20000"/>
                        <a:lumOff val="80000"/>
                      </a:schemeClr>
                    </a:solidFill>
                  </a:tcPr>
                </a:tc>
                <a:tc>
                  <a:txBody>
                    <a:bodyPr/>
                    <a:lstStyle/>
                    <a:p>
                      <a:endParaRPr lang="en-US"/>
                    </a:p>
                  </a:txBody>
                  <a:tcPr anchor="ctr">
                    <a:solidFill>
                      <a:schemeClr val="tx2">
                        <a:lumMod val="20000"/>
                        <a:lumOff val="80000"/>
                      </a:schemeClr>
                    </a:solidFill>
                  </a:tcPr>
                </a:tc>
                <a:tc>
                  <a:txBody>
                    <a:bodyPr/>
                    <a:lstStyle/>
                    <a:p>
                      <a:endParaRPr lang="en-US" dirty="0"/>
                    </a:p>
                  </a:txBody>
                  <a:tcPr anchor="ctr">
                    <a:solidFill>
                      <a:schemeClr val="tx2">
                        <a:lumMod val="20000"/>
                        <a:lumOff val="80000"/>
                      </a:schemeClr>
                    </a:solidFill>
                  </a:tcPr>
                </a:tc>
                <a:tc>
                  <a:txBody>
                    <a:bodyPr/>
                    <a:lstStyle/>
                    <a:p>
                      <a:endParaRPr lang="en-US"/>
                    </a:p>
                  </a:txBody>
                  <a:tcPr anchor="ctr">
                    <a:solidFill>
                      <a:schemeClr val="tx2">
                        <a:lumMod val="20000"/>
                        <a:lumOff val="80000"/>
                      </a:schemeClr>
                    </a:solidFill>
                  </a:tcPr>
                </a:tc>
                <a:tc>
                  <a:txBody>
                    <a:bodyPr/>
                    <a:lstStyle/>
                    <a:p>
                      <a:endParaRPr lang="en-US"/>
                    </a:p>
                  </a:txBody>
                  <a:tcPr anchor="ctr">
                    <a:solidFill>
                      <a:schemeClr val="tx2">
                        <a:lumMod val="20000"/>
                        <a:lumOff val="80000"/>
                      </a:schemeClr>
                    </a:solidFill>
                  </a:tcPr>
                </a:tc>
                <a:tc>
                  <a:txBody>
                    <a:bodyPr/>
                    <a:lstStyle/>
                    <a:p>
                      <a:endParaRPr lang="en-US"/>
                    </a:p>
                  </a:txBody>
                  <a:tcPr anchor="ctr">
                    <a:solidFill>
                      <a:schemeClr val="tx2">
                        <a:lumMod val="20000"/>
                        <a:lumOff val="80000"/>
                      </a:schemeClr>
                    </a:solidFill>
                  </a:tcPr>
                </a:tc>
                <a:extLst>
                  <a:ext uri="{0D108BD9-81ED-4DB2-BD59-A6C34878D82A}">
                    <a16:rowId xmlns:a16="http://schemas.microsoft.com/office/drawing/2014/main" val="1485999346"/>
                  </a:ext>
                </a:extLst>
              </a:tr>
              <a:tr h="672059">
                <a:tc>
                  <a:txBody>
                    <a:bodyPr/>
                    <a:lstStyle/>
                    <a:p>
                      <a:r>
                        <a:rPr lang="en-US" sz="1400" dirty="0"/>
                        <a:t>3D Information on Depth</a:t>
                      </a:r>
                      <a:r>
                        <a:rPr lang="en-US" sz="1400" baseline="0" dirty="0"/>
                        <a:t> Using Off-Angle Imaging</a:t>
                      </a:r>
                      <a:endParaRPr lang="en-US" sz="1400" dirty="0"/>
                    </a:p>
                  </a:txBody>
                  <a:tcPr>
                    <a:solidFill>
                      <a:schemeClr val="tx2">
                        <a:lumMod val="75000"/>
                        <a:alpha val="40000"/>
                      </a:schemeClr>
                    </a:solidFill>
                  </a:tcPr>
                </a:tc>
                <a:tc>
                  <a:txBody>
                    <a:bodyPr/>
                    <a:lstStyle/>
                    <a:p>
                      <a:endParaRPr lang="en-US"/>
                    </a:p>
                  </a:txBody>
                  <a:tcPr anchor="ctr">
                    <a:solidFill>
                      <a:schemeClr val="tx2">
                        <a:lumMod val="75000"/>
                        <a:alpha val="40000"/>
                      </a:schemeClr>
                    </a:solidFill>
                  </a:tcPr>
                </a:tc>
                <a:tc>
                  <a:txBody>
                    <a:bodyPr/>
                    <a:lstStyle/>
                    <a:p>
                      <a:endParaRPr lang="en-US"/>
                    </a:p>
                  </a:txBody>
                  <a:tcPr anchor="ctr">
                    <a:solidFill>
                      <a:schemeClr val="tx2">
                        <a:lumMod val="75000"/>
                        <a:alpha val="40000"/>
                      </a:schemeClr>
                    </a:solidFill>
                  </a:tcPr>
                </a:tc>
                <a:tc>
                  <a:txBody>
                    <a:bodyPr/>
                    <a:lstStyle/>
                    <a:p>
                      <a:endParaRPr lang="en-US"/>
                    </a:p>
                  </a:txBody>
                  <a:tcPr anchor="ctr">
                    <a:solidFill>
                      <a:schemeClr val="tx2">
                        <a:lumMod val="75000"/>
                        <a:alpha val="40000"/>
                      </a:schemeClr>
                    </a:solidFill>
                  </a:tcPr>
                </a:tc>
                <a:tc>
                  <a:txBody>
                    <a:bodyPr/>
                    <a:lstStyle/>
                    <a:p>
                      <a:endParaRPr lang="en-US"/>
                    </a:p>
                  </a:txBody>
                  <a:tcPr anchor="ctr">
                    <a:solidFill>
                      <a:schemeClr val="tx2">
                        <a:lumMod val="75000"/>
                        <a:alpha val="40000"/>
                      </a:schemeClr>
                    </a:solidFill>
                  </a:tcPr>
                </a:tc>
                <a:tc>
                  <a:txBody>
                    <a:bodyPr/>
                    <a:lstStyle/>
                    <a:p>
                      <a:endParaRPr lang="en-US"/>
                    </a:p>
                  </a:txBody>
                  <a:tcPr anchor="ctr">
                    <a:solidFill>
                      <a:schemeClr val="tx2">
                        <a:lumMod val="75000"/>
                        <a:alpha val="40000"/>
                      </a:schemeClr>
                    </a:solidFill>
                  </a:tcPr>
                </a:tc>
                <a:tc>
                  <a:txBody>
                    <a:bodyPr/>
                    <a:lstStyle/>
                    <a:p>
                      <a:endParaRPr lang="en-US"/>
                    </a:p>
                  </a:txBody>
                  <a:tcPr anchor="ctr">
                    <a:solidFill>
                      <a:schemeClr val="tx2">
                        <a:lumMod val="75000"/>
                        <a:alpha val="40000"/>
                      </a:schemeClr>
                    </a:solidFill>
                  </a:tcPr>
                </a:tc>
                <a:tc>
                  <a:txBody>
                    <a:bodyPr/>
                    <a:lstStyle/>
                    <a:p>
                      <a:endParaRPr lang="en-US"/>
                    </a:p>
                  </a:txBody>
                  <a:tcPr anchor="ctr">
                    <a:solidFill>
                      <a:schemeClr val="tx2">
                        <a:lumMod val="75000"/>
                        <a:alpha val="40000"/>
                      </a:schemeClr>
                    </a:solidFill>
                  </a:tcPr>
                </a:tc>
                <a:extLst>
                  <a:ext uri="{0D108BD9-81ED-4DB2-BD59-A6C34878D82A}">
                    <a16:rowId xmlns:a16="http://schemas.microsoft.com/office/drawing/2014/main" val="1029461764"/>
                  </a:ext>
                </a:extLst>
              </a:tr>
              <a:tr h="672059">
                <a:tc>
                  <a:txBody>
                    <a:bodyPr/>
                    <a:lstStyle/>
                    <a:p>
                      <a:r>
                        <a:rPr lang="en-US" sz="1400" dirty="0"/>
                        <a:t>Compatibility/ Cross Compatibility with Existing Systems</a:t>
                      </a:r>
                    </a:p>
                  </a:txBody>
                  <a:tcPr>
                    <a:solidFill>
                      <a:schemeClr val="tx2">
                        <a:lumMod val="20000"/>
                        <a:lumOff val="80000"/>
                      </a:schemeClr>
                    </a:solidFill>
                  </a:tcPr>
                </a:tc>
                <a:tc>
                  <a:txBody>
                    <a:bodyPr/>
                    <a:lstStyle/>
                    <a:p>
                      <a:endParaRPr lang="en-US"/>
                    </a:p>
                  </a:txBody>
                  <a:tcPr anchor="ctr">
                    <a:solidFill>
                      <a:schemeClr val="tx2">
                        <a:lumMod val="20000"/>
                        <a:lumOff val="80000"/>
                      </a:schemeClr>
                    </a:solidFill>
                  </a:tcPr>
                </a:tc>
                <a:tc>
                  <a:txBody>
                    <a:bodyPr/>
                    <a:lstStyle/>
                    <a:p>
                      <a:endParaRPr lang="en-US"/>
                    </a:p>
                  </a:txBody>
                  <a:tcPr anchor="ctr">
                    <a:solidFill>
                      <a:schemeClr val="tx2">
                        <a:lumMod val="20000"/>
                        <a:lumOff val="80000"/>
                      </a:schemeClr>
                    </a:solidFill>
                  </a:tcPr>
                </a:tc>
                <a:tc>
                  <a:txBody>
                    <a:bodyPr/>
                    <a:lstStyle/>
                    <a:p>
                      <a:endParaRPr lang="en-US"/>
                    </a:p>
                  </a:txBody>
                  <a:tcPr anchor="ctr">
                    <a:solidFill>
                      <a:schemeClr val="tx2">
                        <a:lumMod val="20000"/>
                        <a:lumOff val="80000"/>
                      </a:schemeClr>
                    </a:solidFill>
                  </a:tcPr>
                </a:tc>
                <a:tc>
                  <a:txBody>
                    <a:bodyPr/>
                    <a:lstStyle/>
                    <a:p>
                      <a:endParaRPr lang="en-US"/>
                    </a:p>
                  </a:txBody>
                  <a:tcPr anchor="ctr">
                    <a:solidFill>
                      <a:schemeClr val="tx2">
                        <a:lumMod val="20000"/>
                        <a:lumOff val="80000"/>
                      </a:schemeClr>
                    </a:solidFill>
                  </a:tcPr>
                </a:tc>
                <a:tc>
                  <a:txBody>
                    <a:bodyPr/>
                    <a:lstStyle/>
                    <a:p>
                      <a:endParaRPr lang="en-US"/>
                    </a:p>
                  </a:txBody>
                  <a:tcPr anchor="ctr">
                    <a:solidFill>
                      <a:schemeClr val="tx2">
                        <a:lumMod val="20000"/>
                        <a:lumOff val="80000"/>
                      </a:schemeClr>
                    </a:solidFill>
                  </a:tcPr>
                </a:tc>
                <a:tc>
                  <a:txBody>
                    <a:bodyPr/>
                    <a:lstStyle/>
                    <a:p>
                      <a:endParaRPr lang="en-US"/>
                    </a:p>
                  </a:txBody>
                  <a:tcPr anchor="ctr">
                    <a:solidFill>
                      <a:schemeClr val="tx2">
                        <a:lumMod val="20000"/>
                        <a:lumOff val="80000"/>
                      </a:schemeClr>
                    </a:solidFill>
                  </a:tcPr>
                </a:tc>
                <a:tc>
                  <a:txBody>
                    <a:bodyPr/>
                    <a:lstStyle/>
                    <a:p>
                      <a:endParaRPr lang="en-US"/>
                    </a:p>
                  </a:txBody>
                  <a:tcPr anchor="ctr">
                    <a:solidFill>
                      <a:schemeClr val="tx2">
                        <a:lumMod val="20000"/>
                        <a:lumOff val="80000"/>
                      </a:schemeClr>
                    </a:solidFill>
                  </a:tcPr>
                </a:tc>
                <a:extLst>
                  <a:ext uri="{0D108BD9-81ED-4DB2-BD59-A6C34878D82A}">
                    <a16:rowId xmlns:a16="http://schemas.microsoft.com/office/drawing/2014/main" val="2117661757"/>
                  </a:ext>
                </a:extLst>
              </a:tr>
              <a:tr h="672059">
                <a:tc>
                  <a:txBody>
                    <a:bodyPr/>
                    <a:lstStyle/>
                    <a:p>
                      <a:r>
                        <a:rPr lang="en-US" sz="1400" dirty="0"/>
                        <a:t>Pre-Correction</a:t>
                      </a:r>
                      <a:r>
                        <a:rPr lang="en-US" sz="1400" baseline="0" dirty="0"/>
                        <a:t> of Images Prior to Recognition (Limbus Effect)</a:t>
                      </a:r>
                      <a:endParaRPr lang="en-US" sz="1400" dirty="0"/>
                    </a:p>
                  </a:txBody>
                  <a:tcPr>
                    <a:solidFill>
                      <a:schemeClr val="tx2">
                        <a:alpha val="40000"/>
                      </a:schemeClr>
                    </a:solidFill>
                  </a:tcPr>
                </a:tc>
                <a:tc>
                  <a:txBody>
                    <a:bodyPr/>
                    <a:lstStyle/>
                    <a:p>
                      <a:endParaRPr lang="en-US"/>
                    </a:p>
                  </a:txBody>
                  <a:tcPr anchor="ctr">
                    <a:solidFill>
                      <a:schemeClr val="tx2">
                        <a:alpha val="40000"/>
                      </a:schemeClr>
                    </a:solidFill>
                  </a:tcPr>
                </a:tc>
                <a:tc>
                  <a:txBody>
                    <a:bodyPr/>
                    <a:lstStyle/>
                    <a:p>
                      <a:endParaRPr lang="en-US"/>
                    </a:p>
                  </a:txBody>
                  <a:tcPr anchor="ctr">
                    <a:solidFill>
                      <a:schemeClr val="tx2">
                        <a:alpha val="40000"/>
                      </a:schemeClr>
                    </a:solidFill>
                  </a:tcPr>
                </a:tc>
                <a:tc>
                  <a:txBody>
                    <a:bodyPr/>
                    <a:lstStyle/>
                    <a:p>
                      <a:endParaRPr lang="en-US"/>
                    </a:p>
                  </a:txBody>
                  <a:tcPr anchor="ctr">
                    <a:solidFill>
                      <a:schemeClr val="tx2">
                        <a:alpha val="40000"/>
                      </a:schemeClr>
                    </a:solidFill>
                  </a:tcPr>
                </a:tc>
                <a:tc>
                  <a:txBody>
                    <a:bodyPr/>
                    <a:lstStyle/>
                    <a:p>
                      <a:endParaRPr lang="en-US"/>
                    </a:p>
                  </a:txBody>
                  <a:tcPr anchor="ctr">
                    <a:solidFill>
                      <a:schemeClr val="tx2">
                        <a:alpha val="40000"/>
                      </a:schemeClr>
                    </a:solidFill>
                  </a:tcPr>
                </a:tc>
                <a:tc>
                  <a:txBody>
                    <a:bodyPr/>
                    <a:lstStyle/>
                    <a:p>
                      <a:endParaRPr lang="en-US"/>
                    </a:p>
                  </a:txBody>
                  <a:tcPr anchor="ctr">
                    <a:solidFill>
                      <a:schemeClr val="tx2">
                        <a:alpha val="40000"/>
                      </a:schemeClr>
                    </a:solidFill>
                  </a:tcPr>
                </a:tc>
                <a:tc>
                  <a:txBody>
                    <a:bodyPr/>
                    <a:lstStyle/>
                    <a:p>
                      <a:endParaRPr lang="en-US"/>
                    </a:p>
                  </a:txBody>
                  <a:tcPr anchor="ctr">
                    <a:solidFill>
                      <a:schemeClr val="tx2">
                        <a:alpha val="40000"/>
                      </a:schemeClr>
                    </a:solidFill>
                  </a:tcPr>
                </a:tc>
                <a:tc>
                  <a:txBody>
                    <a:bodyPr/>
                    <a:lstStyle/>
                    <a:p>
                      <a:endParaRPr lang="en-US" dirty="0"/>
                    </a:p>
                  </a:txBody>
                  <a:tcPr anchor="ctr">
                    <a:solidFill>
                      <a:schemeClr val="tx2">
                        <a:alpha val="40000"/>
                      </a:schemeClr>
                    </a:solidFill>
                  </a:tcPr>
                </a:tc>
                <a:extLst>
                  <a:ext uri="{0D108BD9-81ED-4DB2-BD59-A6C34878D82A}">
                    <a16:rowId xmlns:a16="http://schemas.microsoft.com/office/drawing/2014/main" val="2331810562"/>
                  </a:ext>
                </a:extLst>
              </a:tr>
            </a:tbl>
          </a:graphicData>
        </a:graphic>
      </p:graphicFrame>
      <p:pic>
        <p:nvPicPr>
          <p:cNvPr id="48"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2875" y="1973507"/>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28964" y="1970377"/>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7398" y="1970377"/>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80671" y="1970377"/>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5475" y="1970377"/>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24486" y="1982313"/>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48255" y="1970377"/>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2874" y="271350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47164" y="3522422"/>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47163" y="444422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47162" y="538203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80671" y="270858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24486" y="270858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28963" y="3522422"/>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28963" y="4447125"/>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7398" y="444422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85063" y="444422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5474" y="444422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7" descr="http://www.radiuswebtools.com/media/1/icon_checkma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24486" y="444422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27858" y="2719612"/>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27398" y="2720490"/>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59866" y="2719612"/>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74301" y="270858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27397" y="3522422"/>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80670" y="3522422"/>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57722" y="3522422"/>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24485" y="3522422"/>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48254" y="3522422"/>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44257" y="444176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27858" y="538203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27396" y="538203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80670" y="538203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55473" y="538203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23744" y="5382034"/>
            <a:ext cx="489203" cy="48920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9" descr="http://www.issac.com/wp-content/uploads/2011/12/checkmark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44256" y="5382034"/>
            <a:ext cx="489203" cy="48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50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78530" y="2523281"/>
            <a:ext cx="6067425" cy="3752850"/>
          </a:xfrm>
          <a:prstGeom prst="rect">
            <a:avLst/>
          </a:prstGeom>
        </p:spPr>
      </p:pic>
      <p:sp>
        <p:nvSpPr>
          <p:cNvPr id="2" name="Title 1"/>
          <p:cNvSpPr>
            <a:spLocks noGrp="1"/>
          </p:cNvSpPr>
          <p:nvPr>
            <p:ph type="title"/>
          </p:nvPr>
        </p:nvSpPr>
        <p:spPr/>
        <p:txBody>
          <a:bodyPr/>
          <a:lstStyle/>
          <a:p>
            <a:r>
              <a:rPr lang="en-US" dirty="0"/>
              <a:t>Intellectual Property</a:t>
            </a:r>
          </a:p>
        </p:txBody>
      </p:sp>
      <p:sp>
        <p:nvSpPr>
          <p:cNvPr id="4" name="Content Placeholder 2"/>
          <p:cNvSpPr>
            <a:spLocks noGrp="1"/>
          </p:cNvSpPr>
          <p:nvPr>
            <p:ph idx="1"/>
          </p:nvPr>
        </p:nvSpPr>
        <p:spPr>
          <a:xfrm>
            <a:off x="300942" y="1041722"/>
            <a:ext cx="7523544" cy="1481559"/>
          </a:xfrm>
        </p:spPr>
        <p:txBody>
          <a:bodyPr/>
          <a:lstStyle/>
          <a:p>
            <a:r>
              <a:rPr lang="en-US" sz="1600" dirty="0"/>
              <a:t>ORNL 2863 - US Patent Application Serial No.:  13/910,069  filed on 06/04/2013; Issued as US No.:  8,958,608 - Biometric Eye Model and Ray Tracing for Improved Iris Recognition.</a:t>
            </a:r>
          </a:p>
          <a:p>
            <a:r>
              <a:rPr lang="en-US" sz="1600" dirty="0"/>
              <a:t>ORNL 3128 – US Patent Application Serial No.::  14/710,427 filed on 05/12/2015; Iris Recognition via </a:t>
            </a:r>
            <a:r>
              <a:rPr lang="en-US" sz="1600" dirty="0" err="1"/>
              <a:t>Plenoptic</a:t>
            </a:r>
            <a:r>
              <a:rPr lang="en-US" sz="1600" dirty="0"/>
              <a:t> Imaging</a:t>
            </a:r>
          </a:p>
          <a:p>
            <a:endParaRPr lang="en-US" sz="1600" dirty="0"/>
          </a:p>
        </p:txBody>
      </p:sp>
    </p:spTree>
    <p:extLst>
      <p:ext uri="{BB962C8B-B14F-4D97-AF65-F5344CB8AC3E}">
        <p14:creationId xmlns:p14="http://schemas.microsoft.com/office/powerpoint/2010/main" val="201310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609961"/>
            <a:ext cx="8636290" cy="484748"/>
          </a:xfrm>
        </p:spPr>
        <p:txBody>
          <a:bodyPr/>
          <a:lstStyle/>
          <a:p>
            <a:r>
              <a:rPr lang="en-US" dirty="0"/>
              <a:t>Contact Information</a:t>
            </a:r>
          </a:p>
        </p:txBody>
      </p:sp>
      <p:sp>
        <p:nvSpPr>
          <p:cNvPr id="3" name="Content Placeholder 2"/>
          <p:cNvSpPr>
            <a:spLocks noGrp="1"/>
          </p:cNvSpPr>
          <p:nvPr>
            <p:ph idx="1"/>
          </p:nvPr>
        </p:nvSpPr>
        <p:spPr/>
        <p:txBody>
          <a:bodyPr anchor="ctr"/>
          <a:lstStyle/>
          <a:p>
            <a:pPr>
              <a:spcBef>
                <a:spcPts val="0"/>
              </a:spcBef>
            </a:pPr>
            <a:r>
              <a:rPr lang="en-US" sz="2000" b="1" dirty="0"/>
              <a:t>For technical information</a:t>
            </a:r>
            <a:r>
              <a:rPr lang="en-US" sz="2000" dirty="0"/>
              <a:t>:</a:t>
            </a:r>
          </a:p>
          <a:p>
            <a:pPr marL="0" indent="0">
              <a:spcBef>
                <a:spcPts val="0"/>
              </a:spcBef>
              <a:buNone/>
            </a:pPr>
            <a:r>
              <a:rPr lang="en-US" sz="2000" dirty="0"/>
              <a:t>	Hector J. Santos-Villalobos</a:t>
            </a:r>
          </a:p>
          <a:p>
            <a:pPr marL="0" indent="0">
              <a:spcBef>
                <a:spcPts val="0"/>
              </a:spcBef>
              <a:buNone/>
            </a:pPr>
            <a:r>
              <a:rPr lang="en-US" sz="2000" dirty="0"/>
              <a:t>	hsantos@ornl.gov</a:t>
            </a:r>
          </a:p>
          <a:p>
            <a:pPr>
              <a:spcBef>
                <a:spcPts val="0"/>
              </a:spcBef>
            </a:pPr>
            <a:endParaRPr lang="en-US" sz="2000" dirty="0"/>
          </a:p>
          <a:p>
            <a:pPr marL="0" indent="0">
              <a:spcBef>
                <a:spcPts val="0"/>
              </a:spcBef>
              <a:buNone/>
            </a:pPr>
            <a:r>
              <a:rPr lang="en-US" sz="2000" dirty="0"/>
              <a:t>	</a:t>
            </a:r>
          </a:p>
          <a:p>
            <a:pPr>
              <a:spcBef>
                <a:spcPts val="0"/>
              </a:spcBef>
            </a:pPr>
            <a:r>
              <a:rPr lang="en-US" sz="2000" b="1" dirty="0"/>
              <a:t>For licensing information:</a:t>
            </a:r>
          </a:p>
          <a:p>
            <a:pPr marL="0" indent="0">
              <a:spcBef>
                <a:spcPts val="0"/>
              </a:spcBef>
              <a:buNone/>
            </a:pPr>
            <a:r>
              <a:rPr lang="en-US" sz="2000" dirty="0"/>
              <a:t>	Eugene Cochran</a:t>
            </a:r>
          </a:p>
          <a:p>
            <a:pPr marL="0" indent="0">
              <a:spcBef>
                <a:spcPts val="0"/>
              </a:spcBef>
              <a:buNone/>
            </a:pPr>
            <a:r>
              <a:rPr lang="en-US" sz="2000" dirty="0"/>
              <a:t>	cochraner@ornl.gov</a:t>
            </a:r>
          </a:p>
          <a:p>
            <a:pPr marL="0" indent="0" algn="ctr">
              <a:lnSpc>
                <a:spcPct val="100000"/>
              </a:lnSpc>
              <a:spcBef>
                <a:spcPts val="0"/>
              </a:spcBef>
              <a:buNone/>
            </a:pPr>
            <a:endParaRPr lang="en-US" sz="2000" dirty="0"/>
          </a:p>
        </p:txBody>
      </p:sp>
      <p:cxnSp>
        <p:nvCxnSpPr>
          <p:cNvPr id="5" name="Straight Connector 4"/>
          <p:cNvCxnSpPr/>
          <p:nvPr/>
        </p:nvCxnSpPr>
        <p:spPr>
          <a:xfrm>
            <a:off x="0" y="1082512"/>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182718"/>
      </p:ext>
    </p:extLst>
  </p:cSld>
  <p:clrMapOvr>
    <a:masterClrMapping/>
  </p:clrMapOvr>
</p:sld>
</file>

<file path=ppt/theme/theme1.xml><?xml version="1.0" encoding="utf-8"?>
<a:theme xmlns:a="http://schemas.openxmlformats.org/drawingml/2006/main" name="Default Them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Iris Webinar" id="{F168AF87-832C-48BE-8D65-4DD1C53CEB13}" vid="{F5456478-50E0-4104-B6EC-5FE621820E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7FA1AD-ED20-4A69-921B-535C05671800}">
  <ds:schemaRefs>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22D17C6-28BC-4795-BEE8-26D827B8126C}">
  <ds:schemaRefs>
    <ds:schemaRef ds:uri="http://schemas.microsoft.com/sharepoint/v3/contenttype/forms"/>
  </ds:schemaRefs>
</ds:datastoreItem>
</file>

<file path=customXml/itemProps3.xml><?xml version="1.0" encoding="utf-8"?>
<ds:datastoreItem xmlns:ds="http://schemas.openxmlformats.org/officeDocument/2006/customXml" ds:itemID="{1BEF0F62-FE39-4830-AE83-C0E6AE85DD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Iris Webinar</Template>
  <TotalTime>0</TotalTime>
  <Words>596</Words>
  <Application>Microsoft Office PowerPoint</Application>
  <PresentationFormat>On-screen Show (4:3)</PresentationFormat>
  <Paragraphs>112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Calibri</vt:lpstr>
      <vt:lpstr>Default Theme</vt:lpstr>
      <vt:lpstr>Model Based Iris Recognition with Plenoptic Cameras</vt:lpstr>
      <vt:lpstr>Iris Recognition</vt:lpstr>
      <vt:lpstr>Technology Leadership</vt:lpstr>
      <vt:lpstr>Technology Opportunity</vt:lpstr>
      <vt:lpstr>Commercialization Plan</vt:lpstr>
      <vt:lpstr>Applications-Target Customers-Current Practice</vt:lpstr>
      <vt:lpstr>Competitive Differentiation </vt:lpstr>
      <vt:lpstr>Intellectual Property</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2016-07-11T16:18:31Z</dcterms:created>
  <dcterms:modified xsi:type="dcterms:W3CDTF">2016-07-11T19:32:42Z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